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97" r:id="rId3"/>
    <p:sldId id="298" r:id="rId4"/>
    <p:sldId id="299" r:id="rId5"/>
    <p:sldId id="258" r:id="rId6"/>
    <p:sldId id="307" r:id="rId7"/>
    <p:sldId id="259" r:id="rId8"/>
    <p:sldId id="300" r:id="rId9"/>
    <p:sldId id="289" r:id="rId10"/>
    <p:sldId id="290" r:id="rId11"/>
    <p:sldId id="291" r:id="rId12"/>
    <p:sldId id="260" r:id="rId13"/>
    <p:sldId id="264" r:id="rId14"/>
    <p:sldId id="266" r:id="rId15"/>
    <p:sldId id="272" r:id="rId16"/>
    <p:sldId id="268" r:id="rId17"/>
    <p:sldId id="269" r:id="rId18"/>
    <p:sldId id="271" r:id="rId19"/>
    <p:sldId id="275" r:id="rId20"/>
    <p:sldId id="293" r:id="rId21"/>
    <p:sldId id="294" r:id="rId22"/>
    <p:sldId id="295" r:id="rId23"/>
    <p:sldId id="296" r:id="rId24"/>
    <p:sldId id="273" r:id="rId25"/>
    <p:sldId id="302" r:id="rId26"/>
    <p:sldId id="303" r:id="rId27"/>
    <p:sldId id="304" r:id="rId28"/>
    <p:sldId id="305" r:id="rId29"/>
    <p:sldId id="306" r:id="rId30"/>
    <p:sldId id="301" r:id="rId31"/>
    <p:sldId id="279" r:id="rId32"/>
    <p:sldId id="292" r:id="rId33"/>
    <p:sldId id="280" r:id="rId34"/>
    <p:sldId id="281" r:id="rId35"/>
    <p:sldId id="282" r:id="rId36"/>
    <p:sldId id="283" r:id="rId37"/>
    <p:sldId id="285" r:id="rId38"/>
    <p:sldId id="286" r:id="rId39"/>
    <p:sldId id="287" r:id="rId40"/>
    <p:sldId id="288" r:id="rId41"/>
    <p:sldId id="263" r:id="rId42"/>
    <p:sldId id="276" r:id="rId43"/>
    <p:sldId id="278" r:id="rId44"/>
    <p:sldId id="277" r:id="rId45"/>
    <p:sldId id="274" r:id="rId46"/>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Calibri" pitchFamily="34"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Calibri" pitchFamily="34"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Calibri" pitchFamily="34"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Calibri" pitchFamily="34"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Calibri" pitchFamily="34" charset="0"/>
        <a:ea typeface="ＭＳ Ｐゴシック" pitchFamily="34" charset="-128"/>
        <a:cs typeface="+mn-cs"/>
      </a:defRPr>
    </a:lvl5pPr>
    <a:lvl6pPr marL="2286000" algn="l" defTabSz="914400" rtl="0" eaLnBrk="1" latinLnBrk="0" hangingPunct="1">
      <a:defRPr kern="1200">
        <a:solidFill>
          <a:schemeClr val="tx1"/>
        </a:solidFill>
        <a:latin typeface="Calibri" pitchFamily="34" charset="0"/>
        <a:ea typeface="ＭＳ Ｐゴシック" pitchFamily="34" charset="-128"/>
        <a:cs typeface="+mn-cs"/>
      </a:defRPr>
    </a:lvl6pPr>
    <a:lvl7pPr marL="2743200" algn="l" defTabSz="914400" rtl="0" eaLnBrk="1" latinLnBrk="0" hangingPunct="1">
      <a:defRPr kern="1200">
        <a:solidFill>
          <a:schemeClr val="tx1"/>
        </a:solidFill>
        <a:latin typeface="Calibri" pitchFamily="34" charset="0"/>
        <a:ea typeface="ＭＳ Ｐゴシック" pitchFamily="34" charset="-128"/>
        <a:cs typeface="+mn-cs"/>
      </a:defRPr>
    </a:lvl7pPr>
    <a:lvl8pPr marL="3200400" algn="l" defTabSz="914400" rtl="0" eaLnBrk="1" latinLnBrk="0" hangingPunct="1">
      <a:defRPr kern="1200">
        <a:solidFill>
          <a:schemeClr val="tx1"/>
        </a:solidFill>
        <a:latin typeface="Calibri" pitchFamily="34" charset="0"/>
        <a:ea typeface="ＭＳ Ｐゴシック" pitchFamily="34" charset="-128"/>
        <a:cs typeface="+mn-cs"/>
      </a:defRPr>
    </a:lvl8pPr>
    <a:lvl9pPr marL="3657600" algn="l" defTabSz="914400" rtl="0" eaLnBrk="1" latinLnBrk="0" hangingPunct="1">
      <a:defRPr kern="1200">
        <a:solidFill>
          <a:schemeClr val="tx1"/>
        </a:solidFill>
        <a:latin typeface="Calibri" pitchFamily="34" charset="0"/>
        <a:ea typeface="ＭＳ Ｐゴシック"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snapToObjects="1">
      <p:cViewPr>
        <p:scale>
          <a:sx n="80" d="100"/>
          <a:sy n="80" d="100"/>
        </p:scale>
        <p:origin x="-1086" y="6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fld id="{A4847778-70E3-4BBE-9598-B5CB65D0F964}" type="datetimeFigureOut">
              <a:rPr lang="en-US"/>
              <a:pPr/>
              <a:t>1/31/2022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40F17EBF-F673-4114-930E-BE358FE82C4C}"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926A5828-D789-4768-9A45-732E66757030}" type="datetimeFigureOut">
              <a:rPr lang="en-US"/>
              <a:pPr/>
              <a:t>1/31/2022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2EEBB630-1B76-46EE-8452-341D0AA74492}"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64BC0A99-EB6C-4195-B202-EFC70911DB5D}" type="datetimeFigureOut">
              <a:rPr lang="en-US"/>
              <a:pPr/>
              <a:t>1/31/2022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338E379C-B1FE-4AD3-B26B-4CE5A55C08D8}"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570AB3E5-D39B-4484-B3B8-A56C89B1B7D2}" type="datetimeFigureOut">
              <a:rPr lang="en-US"/>
              <a:pPr/>
              <a:t>1/31/2022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3A271D82-3E95-4059-8F74-7188153824B2}"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3B32DEA1-1508-42E6-ABDF-18D16A2217AE}" type="datetimeFigureOut">
              <a:rPr lang="en-US"/>
              <a:pPr/>
              <a:t>1/31/2022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D021F8B7-3261-4C59-9E64-4CDE465E9AC3}"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fld id="{6E39060C-C982-4876-8E6E-96B84437C8C3}" type="datetimeFigureOut">
              <a:rPr lang="en-US"/>
              <a:pPr/>
              <a:t>1/31/2022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6967AA0A-325A-4253-BC47-C7180A251099}"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fld id="{23A3740F-4341-491D-850A-AE5F072E1314}" type="datetimeFigureOut">
              <a:rPr lang="en-US"/>
              <a:pPr/>
              <a:t>1/31/2022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D243FB39-BE80-469A-903A-95FE0F0DCA6E}"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fld id="{51C1CE9C-70F1-42B4-85C1-CA96E0C73454}" type="datetimeFigureOut">
              <a:rPr lang="en-US"/>
              <a:pPr/>
              <a:t>1/31/2022</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12FC2BF0-A661-4ECC-B7EA-05E72A999426}"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9C6F39B4-5CC4-49A5-B719-5B0FF17B5D68}" type="datetimeFigureOut">
              <a:rPr lang="en-US"/>
              <a:pPr/>
              <a:t>1/31/2022</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fld id="{B1E838B3-BEA6-4C59-99E2-6C5B0D6347B7}"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F9EC0ED1-2840-4E8B-BD04-E1C8AB765631}" type="datetimeFigureOut">
              <a:rPr lang="en-US"/>
              <a:pPr/>
              <a:t>1/31/2022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20B95F75-F764-40F2-B966-EC09EE25299A}"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7C84F4D5-2F99-473C-8F32-E2715632A99F}" type="datetimeFigureOut">
              <a:rPr lang="en-US"/>
              <a:pPr/>
              <a:t>1/31/2022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A7022EE3-99D1-48C0-BCF8-94C3131F01CF}"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fld id="{E5D9F93E-4FEF-49C9-8403-1081146E6A4D}" type="datetimeFigureOut">
              <a:rPr lang="en-US"/>
              <a:pPr/>
              <a:t>1/31/2022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F3F5F150-9DB7-4442-A347-86295158CCC7}"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9.xml"/><Relationship Id="rId5" Type="http://schemas.openxmlformats.org/officeDocument/2006/relationships/image" Target="../media/image7.jpeg"/><Relationship Id="rId4" Type="http://schemas.openxmlformats.org/officeDocument/2006/relationships/image" Target="../media/image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hyperlink" Target="http://www.aircrack-ng.org/doku.php?id=packetforge-ng" TargetMode="Externa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hyperlink" Target="http://www.aircrack-ng.org/doku.php?id=airodump-ng" TargetMode="Externa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hyperlink" Target="http://www.aircrack-ng.org/doku.php?id=airodump-ng" TargetMode="Externa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9.xml"/><Relationship Id="rId5" Type="http://schemas.openxmlformats.org/officeDocument/2006/relationships/image" Target="../media/image28.png"/><Relationship Id="rId4" Type="http://schemas.openxmlformats.org/officeDocument/2006/relationships/image" Target="../media/image27.jpeg"/></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hyperlink" Target="http://www.aircrack-ng.org/" TargetMode="External"/><Relationship Id="rId2" Type="http://schemas.openxmlformats.org/officeDocument/2006/relationships/hyperlink" Target="https://en.wikipedia.org/" TargetMode="External"/><Relationship Id="rId1" Type="http://schemas.openxmlformats.org/officeDocument/2006/relationships/slideLayout" Target="../slideLayouts/slideLayout9.xml"/><Relationship Id="rId4" Type="http://schemas.openxmlformats.org/officeDocument/2006/relationships/hyperlink" Target="https://www.kali.org/"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en.wikipedia.org/wiki/Computer_system" TargetMode="External"/><Relationship Id="rId7" Type="http://schemas.openxmlformats.org/officeDocument/2006/relationships/image" Target="../media/image1.jpeg"/><Relationship Id="rId2" Type="http://schemas.openxmlformats.org/officeDocument/2006/relationships/hyperlink" Target="http://en.wikipedia.org/wiki/Computer_security" TargetMode="External"/><Relationship Id="rId1" Type="http://schemas.openxmlformats.org/officeDocument/2006/relationships/slideLayout" Target="../slideLayouts/slideLayout2.xml"/><Relationship Id="rId6" Type="http://schemas.openxmlformats.org/officeDocument/2006/relationships/hyperlink" Target="http://en.wikipedia.org/wiki/Hacker_(computer_security)" TargetMode="External"/><Relationship Id="rId5" Type="http://schemas.openxmlformats.org/officeDocument/2006/relationships/hyperlink" Target="http://en.wikipedia.org/wiki/Hacker_(computing)" TargetMode="External"/><Relationship Id="rId4" Type="http://schemas.openxmlformats.org/officeDocument/2006/relationships/hyperlink" Target="http://en.wikipedia.org/wiki/Computer_network"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Subtitle 2"/>
          <p:cNvSpPr>
            <a:spLocks noGrp="1"/>
          </p:cNvSpPr>
          <p:nvPr>
            <p:ph type="subTitle" idx="1"/>
          </p:nvPr>
        </p:nvSpPr>
        <p:spPr>
          <a:xfrm>
            <a:off x="793750" y="1096963"/>
            <a:ext cx="7573963" cy="1752600"/>
          </a:xfrm>
          <a:solidFill>
            <a:schemeClr val="accent1">
              <a:lumMod val="40000"/>
              <a:lumOff val="60000"/>
            </a:schemeClr>
          </a:solidFill>
          <a:ln>
            <a:solidFill>
              <a:schemeClr val="accent1">
                <a:lumMod val="60000"/>
                <a:lumOff val="40000"/>
              </a:schemeClr>
            </a:solidFill>
          </a:ln>
        </p:spPr>
        <p:txBody>
          <a:bodyPr rtlCol="0">
            <a:normAutofit/>
          </a:bodyPr>
          <a:lstStyle/>
          <a:p>
            <a:pPr eaLnBrk="1" fontAlgn="auto" hangingPunct="1">
              <a:spcAft>
                <a:spcPts val="0"/>
              </a:spcAft>
              <a:buFont typeface="Arial"/>
              <a:buNone/>
              <a:defRPr/>
            </a:pPr>
            <a:r>
              <a:rPr lang="en-US" sz="5400" b="1" dirty="0" smtClean="0">
                <a:solidFill>
                  <a:schemeClr val="tx2">
                    <a:lumMod val="75000"/>
                  </a:schemeClr>
                </a:solidFill>
                <a:latin typeface="Times New Roman" charset="0"/>
                <a:ea typeface="+mn-ea"/>
                <a:cs typeface="+mn-cs"/>
              </a:rPr>
              <a:t>Wi-Fi Penetration Testing</a:t>
            </a:r>
          </a:p>
        </p:txBody>
      </p:sp>
      <p:sp>
        <p:nvSpPr>
          <p:cNvPr id="4" name="Rounded Rectangle 3"/>
          <p:cNvSpPr>
            <a:spLocks noChangeArrowheads="1"/>
          </p:cNvSpPr>
          <p:nvPr/>
        </p:nvSpPr>
        <p:spPr bwMode="auto">
          <a:xfrm>
            <a:off x="5456238" y="4052888"/>
            <a:ext cx="3221037" cy="2620962"/>
          </a:xfrm>
          <a:prstGeom prst="roundRect">
            <a:avLst>
              <a:gd name="adj" fmla="val 16667"/>
            </a:avLst>
          </a:prstGeom>
          <a:gradFill rotWithShape="1">
            <a:gsLst>
              <a:gs pos="0">
                <a:srgbClr val="EDEDED"/>
              </a:gs>
              <a:gs pos="64999">
                <a:srgbClr val="D0D0D0"/>
              </a:gs>
              <a:gs pos="100000">
                <a:srgbClr val="BCBCBC"/>
              </a:gs>
            </a:gsLst>
            <a:lin ang="5400000" scaled="1"/>
          </a:gradFill>
          <a:ln w="9525">
            <a:solidFill>
              <a:srgbClr val="000000"/>
            </a:solidFill>
            <a:round/>
            <a:headEnd/>
            <a:tailEnd/>
          </a:ln>
          <a:effectLst>
            <a:outerShdw dist="20000" dir="5400000" rotWithShape="0">
              <a:srgbClr val="808080">
                <a:alpha val="37999"/>
              </a:srgbClr>
            </a:outerShdw>
          </a:effectLst>
        </p:spPr>
        <p:txBody>
          <a:bodyPr anchor="ctr"/>
          <a:lstStyle/>
          <a:p>
            <a:pPr algn="ctr" fontAlgn="auto">
              <a:spcBef>
                <a:spcPts val="0"/>
              </a:spcBef>
              <a:spcAft>
                <a:spcPts val="0"/>
              </a:spcAft>
              <a:defRPr/>
            </a:pPr>
            <a:r>
              <a:rPr lang="en-US" sz="2400" dirty="0">
                <a:solidFill>
                  <a:schemeClr val="dk1"/>
                </a:solidFill>
                <a:latin typeface="+mn-lt"/>
                <a:ea typeface="+mn-ea"/>
              </a:rPr>
              <a:t>Presented by:</a:t>
            </a:r>
          </a:p>
          <a:p>
            <a:pPr algn="just" fontAlgn="auto">
              <a:spcBef>
                <a:spcPts val="0"/>
              </a:spcBef>
              <a:spcAft>
                <a:spcPts val="0"/>
              </a:spcAft>
              <a:defRPr/>
            </a:pPr>
            <a:r>
              <a:rPr lang="en-US" dirty="0">
                <a:solidFill>
                  <a:schemeClr val="dk1"/>
                </a:solidFill>
                <a:latin typeface="+mn-lt"/>
                <a:ea typeface="+mn-ea"/>
              </a:rPr>
              <a:t>       </a:t>
            </a:r>
            <a:endParaRPr lang="en-US" dirty="0" smtClean="0">
              <a:solidFill>
                <a:schemeClr val="dk1"/>
              </a:solidFill>
              <a:latin typeface="+mn-lt"/>
              <a:ea typeface="+mn-ea"/>
            </a:endParaRPr>
          </a:p>
          <a:p>
            <a:pPr algn="just" fontAlgn="auto">
              <a:spcBef>
                <a:spcPts val="0"/>
              </a:spcBef>
              <a:spcAft>
                <a:spcPts val="0"/>
              </a:spcAft>
              <a:defRPr/>
            </a:pPr>
            <a:r>
              <a:rPr lang="en-US" dirty="0" smtClean="0">
                <a:solidFill>
                  <a:schemeClr val="dk1"/>
                </a:solidFill>
                <a:latin typeface="+mn-lt"/>
                <a:ea typeface="+mn-ea"/>
              </a:rPr>
              <a:t>	</a:t>
            </a:r>
            <a:r>
              <a:rPr lang="en-US" dirty="0" smtClean="0">
                <a:solidFill>
                  <a:schemeClr val="dk1"/>
                </a:solidFill>
                <a:latin typeface="+mn-lt"/>
                <a:ea typeface="+mn-ea"/>
              </a:rPr>
              <a:t>	</a:t>
            </a:r>
            <a:r>
              <a:rPr lang="en-US" dirty="0" smtClean="0">
                <a:solidFill>
                  <a:schemeClr val="dk1"/>
                </a:solidFill>
              </a:rPr>
              <a:t>Md</a:t>
            </a:r>
            <a:r>
              <a:rPr lang="en-US" dirty="0" smtClean="0">
                <a:solidFill>
                  <a:schemeClr val="dk1"/>
                </a:solidFill>
              </a:rPr>
              <a:t>. Tauseef </a:t>
            </a:r>
            <a:r>
              <a:rPr lang="en-US" dirty="0" err="1" smtClean="0">
                <a:solidFill>
                  <a:schemeClr val="dk1"/>
                </a:solidFill>
              </a:rPr>
              <a:t>Alam</a:t>
            </a:r>
            <a:r>
              <a:rPr lang="en-US" dirty="0" smtClean="0">
                <a:solidFill>
                  <a:schemeClr val="dk1"/>
                </a:solidFill>
              </a:rPr>
              <a:t> </a:t>
            </a:r>
            <a:endParaRPr lang="en-US" dirty="0" smtClean="0">
              <a:solidFill>
                <a:schemeClr val="dk1"/>
              </a:solidFill>
            </a:endParaRPr>
          </a:p>
          <a:p>
            <a:pPr algn="just" fontAlgn="auto">
              <a:spcBef>
                <a:spcPts val="0"/>
              </a:spcBef>
              <a:spcAft>
                <a:spcPts val="0"/>
              </a:spcAft>
              <a:defRPr/>
            </a:pPr>
            <a:r>
              <a:rPr lang="en-US" dirty="0" smtClean="0">
                <a:solidFill>
                  <a:schemeClr val="dk1"/>
                </a:solidFill>
                <a:latin typeface="+mn-lt"/>
                <a:ea typeface="+mn-ea"/>
              </a:rPr>
              <a:t>		</a:t>
            </a:r>
            <a:r>
              <a:rPr lang="en-US" dirty="0" err="1" smtClean="0">
                <a:solidFill>
                  <a:schemeClr val="dk1"/>
                </a:solidFill>
                <a:latin typeface="+mn-lt"/>
                <a:ea typeface="+mn-ea"/>
              </a:rPr>
              <a:t>Anuj</a:t>
            </a:r>
            <a:r>
              <a:rPr lang="en-US" dirty="0" smtClean="0">
                <a:solidFill>
                  <a:schemeClr val="dk1"/>
                </a:solidFill>
                <a:latin typeface="+mn-lt"/>
                <a:ea typeface="+mn-ea"/>
              </a:rPr>
              <a:t> </a:t>
            </a:r>
            <a:r>
              <a:rPr lang="en-US" dirty="0">
                <a:solidFill>
                  <a:schemeClr val="dk1"/>
                </a:solidFill>
                <a:latin typeface="+mn-lt"/>
                <a:ea typeface="+mn-ea"/>
              </a:rPr>
              <a:t>Saraswat</a:t>
            </a:r>
          </a:p>
          <a:p>
            <a:pPr algn="just" fontAlgn="auto">
              <a:spcBef>
                <a:spcPts val="0"/>
              </a:spcBef>
              <a:spcAft>
                <a:spcPts val="0"/>
              </a:spcAft>
              <a:defRPr/>
            </a:pPr>
            <a:r>
              <a:rPr lang="en-US" dirty="0">
                <a:solidFill>
                  <a:schemeClr val="dk1"/>
                </a:solidFill>
                <a:latin typeface="+mn-lt"/>
                <a:ea typeface="+mn-ea"/>
              </a:rPr>
              <a:t>            </a:t>
            </a:r>
            <a:r>
              <a:rPr lang="en-US" dirty="0" smtClean="0">
                <a:solidFill>
                  <a:schemeClr val="dk1"/>
                </a:solidFill>
                <a:latin typeface="+mn-lt"/>
                <a:ea typeface="+mn-ea"/>
              </a:rPr>
              <a:t>	 </a:t>
            </a:r>
            <a:r>
              <a:rPr lang="en-US" dirty="0" err="1" smtClean="0">
                <a:solidFill>
                  <a:schemeClr val="dk1"/>
                </a:solidFill>
                <a:latin typeface="+mn-lt"/>
                <a:ea typeface="+mn-ea"/>
              </a:rPr>
              <a:t>Saurav</a:t>
            </a:r>
            <a:r>
              <a:rPr lang="en-US" dirty="0" smtClean="0">
                <a:solidFill>
                  <a:schemeClr val="dk1"/>
                </a:solidFill>
                <a:latin typeface="+mn-lt"/>
                <a:ea typeface="+mn-ea"/>
              </a:rPr>
              <a:t> </a:t>
            </a:r>
            <a:r>
              <a:rPr lang="en-US" dirty="0">
                <a:solidFill>
                  <a:schemeClr val="dk1"/>
                </a:solidFill>
                <a:latin typeface="+mn-lt"/>
                <a:ea typeface="+mn-ea"/>
              </a:rPr>
              <a:t>Shah</a:t>
            </a:r>
          </a:p>
          <a:p>
            <a:pPr algn="just" fontAlgn="auto">
              <a:spcBef>
                <a:spcPts val="0"/>
              </a:spcBef>
              <a:spcAft>
                <a:spcPts val="0"/>
              </a:spcAft>
              <a:defRPr/>
            </a:pPr>
            <a:r>
              <a:rPr lang="en-US" dirty="0">
                <a:solidFill>
                  <a:schemeClr val="dk1"/>
                </a:solidFill>
                <a:latin typeface="+mn-lt"/>
                <a:ea typeface="+mn-ea"/>
              </a:rPr>
              <a:t>            </a:t>
            </a:r>
            <a:r>
              <a:rPr lang="en-US" dirty="0" smtClean="0">
                <a:solidFill>
                  <a:schemeClr val="dk1"/>
                </a:solidFill>
                <a:latin typeface="+mn-lt"/>
                <a:ea typeface="+mn-ea"/>
              </a:rPr>
              <a:t>	 </a:t>
            </a:r>
            <a:r>
              <a:rPr lang="en-US" dirty="0">
                <a:solidFill>
                  <a:schemeClr val="dk1"/>
                </a:solidFill>
                <a:latin typeface="+mn-lt"/>
                <a:ea typeface="+mn-ea"/>
              </a:rPr>
              <a:t>T. Kuki</a:t>
            </a:r>
          </a:p>
          <a:p>
            <a:pPr algn="just" fontAlgn="auto">
              <a:spcBef>
                <a:spcPts val="0"/>
              </a:spcBef>
              <a:spcAft>
                <a:spcPts val="0"/>
              </a:spcAft>
              <a:defRPr/>
            </a:pPr>
            <a:r>
              <a:rPr lang="en-US" dirty="0">
                <a:solidFill>
                  <a:schemeClr val="dk1"/>
                </a:solidFill>
                <a:latin typeface="+mn-lt"/>
                <a:ea typeface="+mn-ea"/>
              </a:rPr>
              <a:t>             </a:t>
            </a:r>
            <a:r>
              <a:rPr lang="en-US" dirty="0" smtClean="0">
                <a:solidFill>
                  <a:schemeClr val="dk1"/>
                </a:solidFill>
                <a:latin typeface="+mn-lt"/>
                <a:ea typeface="+mn-ea"/>
              </a:rPr>
              <a:t>	</a:t>
            </a:r>
            <a:r>
              <a:rPr lang="en-US" dirty="0" err="1" smtClean="0">
                <a:solidFill>
                  <a:schemeClr val="dk1"/>
                </a:solidFill>
                <a:latin typeface="+mn-lt"/>
                <a:ea typeface="+mn-ea"/>
              </a:rPr>
              <a:t>Gaurav</a:t>
            </a:r>
            <a:r>
              <a:rPr lang="en-US" dirty="0" smtClean="0">
                <a:solidFill>
                  <a:schemeClr val="dk1"/>
                </a:solidFill>
                <a:latin typeface="+mn-lt"/>
                <a:ea typeface="+mn-ea"/>
              </a:rPr>
              <a:t> </a:t>
            </a:r>
            <a:r>
              <a:rPr lang="en-US" dirty="0" err="1" smtClean="0">
                <a:solidFill>
                  <a:schemeClr val="dk1"/>
                </a:solidFill>
                <a:latin typeface="+mn-lt"/>
                <a:ea typeface="+mn-ea"/>
              </a:rPr>
              <a:t>Narang</a:t>
            </a:r>
            <a:endParaRPr lang="en-US" dirty="0" smtClean="0">
              <a:solidFill>
                <a:schemeClr val="dk1"/>
              </a:solidFill>
              <a:latin typeface="+mn-lt"/>
              <a:ea typeface="+mn-ea"/>
            </a:endParaRPr>
          </a:p>
          <a:p>
            <a:pPr algn="just" fontAlgn="auto">
              <a:spcBef>
                <a:spcPts val="0"/>
              </a:spcBef>
              <a:spcAft>
                <a:spcPts val="0"/>
              </a:spcAft>
              <a:defRPr/>
            </a:pPr>
            <a:endParaRPr lang="en-US" dirty="0">
              <a:solidFill>
                <a:schemeClr val="dk1"/>
              </a:solidFill>
              <a:latin typeface="+mn-lt"/>
              <a:ea typeface="+mn-ea"/>
            </a:endParaRPr>
          </a:p>
          <a:p>
            <a:pPr algn="just" fontAlgn="auto">
              <a:spcBef>
                <a:spcPts val="0"/>
              </a:spcBef>
              <a:spcAft>
                <a:spcPts val="0"/>
              </a:spcAft>
              <a:defRPr/>
            </a:pPr>
            <a:r>
              <a:rPr lang="en-US" dirty="0">
                <a:solidFill>
                  <a:schemeClr val="dk1"/>
                </a:solidFill>
                <a:latin typeface="+mn-lt"/>
                <a:ea typeface="+mn-ea"/>
              </a:rPr>
              <a:t>             </a:t>
            </a:r>
            <a:r>
              <a:rPr lang="en-US" dirty="0" smtClean="0">
                <a:solidFill>
                  <a:schemeClr val="dk1"/>
                </a:solidFill>
                <a:latin typeface="+mn-lt"/>
                <a:ea typeface="+mn-ea"/>
              </a:rPr>
              <a:t>April </a:t>
            </a:r>
            <a:r>
              <a:rPr lang="en-US" dirty="0">
                <a:solidFill>
                  <a:schemeClr val="dk1"/>
                </a:solidFill>
                <a:latin typeface="+mn-lt"/>
                <a:ea typeface="+mn-ea"/>
              </a:rPr>
              <a:t>2016  </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369888" y="242888"/>
            <a:ext cx="8358187" cy="708025"/>
          </a:xfrm>
          <a:prstGeom prst="rec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dist="20000" dir="5400000" rotWithShape="0">
              <a:srgbClr val="808080">
                <a:alpha val="37999"/>
              </a:srgbClr>
            </a:outerShdw>
          </a:effectLst>
        </p:spPr>
        <p:txBody>
          <a:bodyPr>
            <a:spAutoFit/>
          </a:bodyPr>
          <a:lstStyle/>
          <a:p>
            <a:pPr fontAlgn="auto">
              <a:spcBef>
                <a:spcPts val="0"/>
              </a:spcBef>
              <a:spcAft>
                <a:spcPts val="0"/>
              </a:spcAft>
              <a:defRPr/>
            </a:pPr>
            <a:r>
              <a:rPr lang="en-US" sz="4000" dirty="0">
                <a:solidFill>
                  <a:schemeClr val="dk1"/>
                </a:solidFill>
                <a:latin typeface="+mn-lt"/>
                <a:ea typeface="+mn-ea"/>
              </a:rPr>
              <a:t>Software Requirement Specification</a:t>
            </a:r>
          </a:p>
        </p:txBody>
      </p:sp>
      <p:sp>
        <p:nvSpPr>
          <p:cNvPr id="17410" name="TextBox 4"/>
          <p:cNvSpPr txBox="1">
            <a:spLocks noChangeArrowheads="1"/>
          </p:cNvSpPr>
          <p:nvPr/>
        </p:nvSpPr>
        <p:spPr bwMode="auto">
          <a:xfrm>
            <a:off x="369888" y="976313"/>
            <a:ext cx="8242300" cy="6740525"/>
          </a:xfrm>
          <a:prstGeom prst="rect">
            <a:avLst/>
          </a:prstGeom>
          <a:noFill/>
          <a:ln w="9525">
            <a:noFill/>
            <a:miter lim="800000"/>
            <a:headEnd/>
            <a:tailEnd/>
          </a:ln>
        </p:spPr>
        <p:txBody>
          <a:bodyPr>
            <a:spAutoFit/>
          </a:bodyPr>
          <a:lstStyle/>
          <a:p>
            <a:r>
              <a:rPr lang="en-US"/>
              <a:t> </a:t>
            </a:r>
            <a:r>
              <a:rPr lang="en-US" b="1" i="1"/>
              <a:t>Frame Header:</a:t>
            </a:r>
            <a:endParaRPr lang="en-US"/>
          </a:p>
          <a:p>
            <a:r>
              <a:rPr lang="en-US"/>
              <a:t>            Source and Destination</a:t>
            </a:r>
          </a:p>
          <a:p>
            <a:r>
              <a:rPr lang="en-US"/>
              <a:t>           Ether Type (What Protocol)</a:t>
            </a:r>
          </a:p>
          <a:p>
            <a:endParaRPr lang="en-US"/>
          </a:p>
          <a:p>
            <a:r>
              <a:rPr lang="en-US" b="1" u="sng"/>
              <a:t>ACRONYMS &amp; ABBREVIATIONS</a:t>
            </a:r>
            <a:r>
              <a:rPr lang="en-US" b="1"/>
              <a:t> :</a:t>
            </a:r>
          </a:p>
          <a:p>
            <a:r>
              <a:rPr lang="en-US"/>
              <a:t> </a:t>
            </a:r>
          </a:p>
          <a:p>
            <a:r>
              <a:rPr lang="en-US" b="1"/>
              <a:t> </a:t>
            </a:r>
            <a:endParaRPr lang="en-US"/>
          </a:p>
          <a:p>
            <a:r>
              <a:rPr lang="en-US" b="1"/>
              <a:t> AP : </a:t>
            </a:r>
            <a:r>
              <a:rPr lang="en-US"/>
              <a:t>Access Point </a:t>
            </a:r>
          </a:p>
          <a:p>
            <a:r>
              <a:rPr lang="en-US" b="1"/>
              <a:t>BSSID :</a:t>
            </a:r>
            <a:r>
              <a:rPr lang="en-US"/>
              <a:t> Basic Service Set Identifier</a:t>
            </a:r>
          </a:p>
          <a:p>
            <a:r>
              <a:rPr lang="en-US" b="1"/>
              <a:t>ESSID :</a:t>
            </a:r>
            <a:r>
              <a:rPr lang="en-US"/>
              <a:t> Extended Service set Identifier</a:t>
            </a:r>
          </a:p>
          <a:p>
            <a:r>
              <a:rPr lang="en-US" b="1"/>
              <a:t>WEP :</a:t>
            </a:r>
            <a:r>
              <a:rPr lang="en-US"/>
              <a:t> Wired Equivalent Privacy</a:t>
            </a:r>
          </a:p>
          <a:p>
            <a:r>
              <a:rPr lang="en-US" b="1"/>
              <a:t>WPA :</a:t>
            </a:r>
            <a:r>
              <a:rPr lang="en-US"/>
              <a:t> Wireless Protected Access</a:t>
            </a:r>
          </a:p>
          <a:p>
            <a:r>
              <a:rPr lang="en-US" b="1"/>
              <a:t>WPS :</a:t>
            </a:r>
            <a:r>
              <a:rPr lang="en-US"/>
              <a:t> Wi-Fi Protected Setup</a:t>
            </a:r>
          </a:p>
          <a:p>
            <a:r>
              <a:rPr lang="en-US" b="1"/>
              <a:t>PMK : </a:t>
            </a:r>
            <a:r>
              <a:rPr lang="en-US"/>
              <a:t>Pairwise Master Key</a:t>
            </a:r>
          </a:p>
          <a:p>
            <a:r>
              <a:rPr lang="en-US" b="1"/>
              <a:t>PTK : </a:t>
            </a:r>
            <a:r>
              <a:rPr lang="en-US"/>
              <a:t>Pairwise Transient Key</a:t>
            </a:r>
          </a:p>
          <a:p>
            <a:r>
              <a:rPr lang="en-US" b="1"/>
              <a:t>SYN : </a:t>
            </a:r>
            <a:r>
              <a:rPr lang="en-US"/>
              <a:t>Synchronization</a:t>
            </a:r>
          </a:p>
          <a:p>
            <a:r>
              <a:rPr lang="en-US" b="1"/>
              <a:t>MIC : </a:t>
            </a:r>
            <a:r>
              <a:rPr lang="en-US"/>
              <a:t>Message Integrity Code</a:t>
            </a:r>
          </a:p>
          <a:p>
            <a:r>
              <a:rPr lang="en-US" b="1"/>
              <a:t>IV : </a:t>
            </a:r>
            <a:r>
              <a:rPr lang="en-US"/>
              <a:t>Initialization Vector</a:t>
            </a:r>
          </a:p>
          <a:p>
            <a:r>
              <a:rPr lang="en-US" b="1"/>
              <a:t>ARP : </a:t>
            </a:r>
            <a:r>
              <a:rPr lang="en-US"/>
              <a:t>Address Resolution Protocol</a:t>
            </a:r>
          </a:p>
          <a:p>
            <a:r>
              <a:rPr lang="en-US" b="1"/>
              <a:t>IP : </a:t>
            </a:r>
            <a:r>
              <a:rPr lang="en-US"/>
              <a:t>Internet Protocol</a:t>
            </a:r>
          </a:p>
          <a:p>
            <a:r>
              <a:rPr lang="en-US"/>
              <a:t> </a:t>
            </a:r>
          </a:p>
          <a:p>
            <a:r>
              <a:rPr lang="en-US"/>
              <a:t> </a:t>
            </a:r>
          </a:p>
          <a:p>
            <a:r>
              <a:rPr lang="en-US"/>
              <a:t> </a:t>
            </a:r>
          </a:p>
          <a:p>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369888" y="242888"/>
            <a:ext cx="8358187" cy="708025"/>
          </a:xfrm>
          <a:prstGeom prst="rec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dist="20000" dir="5400000" rotWithShape="0">
              <a:srgbClr val="808080">
                <a:alpha val="37999"/>
              </a:srgbClr>
            </a:outerShdw>
          </a:effectLst>
        </p:spPr>
        <p:txBody>
          <a:bodyPr>
            <a:spAutoFit/>
          </a:bodyPr>
          <a:lstStyle/>
          <a:p>
            <a:pPr fontAlgn="auto">
              <a:spcBef>
                <a:spcPts val="0"/>
              </a:spcBef>
              <a:spcAft>
                <a:spcPts val="0"/>
              </a:spcAft>
              <a:defRPr/>
            </a:pPr>
            <a:r>
              <a:rPr lang="en-US" sz="4000" dirty="0">
                <a:solidFill>
                  <a:schemeClr val="dk1"/>
                </a:solidFill>
                <a:latin typeface="+mn-lt"/>
                <a:ea typeface="+mn-ea"/>
              </a:rPr>
              <a:t>Software Requirement Specification</a:t>
            </a:r>
          </a:p>
        </p:txBody>
      </p:sp>
      <p:sp>
        <p:nvSpPr>
          <p:cNvPr id="18434" name="TextBox 4"/>
          <p:cNvSpPr txBox="1">
            <a:spLocks noChangeArrowheads="1"/>
          </p:cNvSpPr>
          <p:nvPr/>
        </p:nvSpPr>
        <p:spPr bwMode="auto">
          <a:xfrm>
            <a:off x="369888" y="976313"/>
            <a:ext cx="8242300" cy="5632450"/>
          </a:xfrm>
          <a:prstGeom prst="rect">
            <a:avLst/>
          </a:prstGeom>
          <a:noFill/>
          <a:ln w="9525">
            <a:noFill/>
            <a:miter lim="800000"/>
            <a:headEnd/>
            <a:tailEnd/>
          </a:ln>
        </p:spPr>
        <p:txBody>
          <a:bodyPr>
            <a:spAutoFit/>
          </a:bodyPr>
          <a:lstStyle/>
          <a:p>
            <a:r>
              <a:rPr lang="en-US" b="1"/>
              <a:t>Product Perspective : </a:t>
            </a:r>
            <a:r>
              <a:rPr lang="en-US"/>
              <a:t>To test the security of AP</a:t>
            </a:r>
          </a:p>
          <a:p>
            <a:r>
              <a:rPr lang="en-US" b="1"/>
              <a:t>Product Function :</a:t>
            </a:r>
            <a:r>
              <a:rPr lang="en-US"/>
              <a:t> Pen-testing</a:t>
            </a:r>
            <a:endParaRPr lang="en-US" b="1"/>
          </a:p>
          <a:p>
            <a:endParaRPr lang="en-US" b="1"/>
          </a:p>
          <a:p>
            <a:r>
              <a:rPr lang="en-US" b="1"/>
              <a:t>CONSTRAINTS:</a:t>
            </a:r>
            <a:endParaRPr lang="en-US"/>
          </a:p>
          <a:p>
            <a:r>
              <a:rPr lang="en-US" b="1"/>
              <a:t>  </a:t>
            </a:r>
            <a:r>
              <a:rPr lang="en-US" i="1"/>
              <a:t>Targets  &gt; 0</a:t>
            </a:r>
            <a:endParaRPr lang="en-US"/>
          </a:p>
          <a:p>
            <a:r>
              <a:rPr lang="en-US" i="1"/>
              <a:t>DEAUTH_TIMEOUT = 10 sec</a:t>
            </a:r>
            <a:endParaRPr lang="en-US"/>
          </a:p>
          <a:p>
            <a:r>
              <a:rPr lang="en-US" i="1"/>
              <a:t>ATTACK_MIN_POWER &gt; 0 dBm</a:t>
            </a:r>
            <a:endParaRPr lang="en-US"/>
          </a:p>
          <a:p>
            <a:r>
              <a:rPr lang="en-US" i="1"/>
              <a:t>WEP_ATTACK_TIMEOUT = 600 sec</a:t>
            </a:r>
            <a:endParaRPr lang="en-US"/>
          </a:p>
          <a:p>
            <a:r>
              <a:rPr lang="en-US" i="1"/>
              <a:t>WEP_CRACK_AT_IVS = 10,000</a:t>
            </a:r>
            <a:endParaRPr lang="en-US"/>
          </a:p>
          <a:p>
            <a:r>
              <a:rPr lang="en-US" i="1"/>
              <a:t>WPA_ATTACK_TIMEOUT = 500 sec</a:t>
            </a:r>
            <a:endParaRPr lang="en-US"/>
          </a:p>
          <a:p>
            <a:r>
              <a:rPr lang="en-US" i="1"/>
              <a:t>WPS_ATTACK_TIMEOUT = 660 sec</a:t>
            </a:r>
            <a:endParaRPr lang="en-US"/>
          </a:p>
          <a:p>
            <a:r>
              <a:rPr lang="en-US" b="1"/>
              <a:t> </a:t>
            </a:r>
            <a:endParaRPr lang="en-US"/>
          </a:p>
          <a:p>
            <a:r>
              <a:rPr lang="en-US" b="1"/>
              <a:t> </a:t>
            </a:r>
            <a:endParaRPr lang="en-US"/>
          </a:p>
          <a:p>
            <a:r>
              <a:rPr lang="en-US" b="1"/>
              <a:t>H/W REQUIREMENTS : </a:t>
            </a:r>
            <a:r>
              <a:rPr lang="en-US"/>
              <a:t>Wireless Adapter Capable of Packet Injection.</a:t>
            </a:r>
          </a:p>
          <a:p>
            <a:endParaRPr lang="en-US"/>
          </a:p>
          <a:p>
            <a:r>
              <a:rPr lang="en-US" b="1"/>
              <a:t>S/W  REQUIREMENTS</a:t>
            </a:r>
            <a:endParaRPr lang="en-US"/>
          </a:p>
          <a:p>
            <a:r>
              <a:rPr lang="en-US" b="1"/>
              <a:t>  </a:t>
            </a:r>
            <a:endParaRPr lang="en-US"/>
          </a:p>
          <a:p>
            <a:r>
              <a:rPr lang="en-US"/>
              <a:t>1)Linux OS 	2)Aircrack-ng suite 		3)Wireshark / Tshark/Pyrit/Cowpatty    4)Reaver/Wash</a:t>
            </a:r>
          </a:p>
          <a:p>
            <a:endParaRPr 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Title 1"/>
          <p:cNvSpPr>
            <a:spLocks noGrp="1"/>
          </p:cNvSpPr>
          <p:nvPr>
            <p:ph type="title"/>
          </p:nvPr>
        </p:nvSpPr>
        <p:spPr>
          <a:xfrm>
            <a:off x="103188" y="773113"/>
            <a:ext cx="3152775" cy="1481137"/>
          </a:xfrm>
          <a:gradFill rotWithShape="1">
            <a:gsLst>
              <a:gs pos="0">
                <a:srgbClr val="FFE5E5"/>
              </a:gs>
              <a:gs pos="64999">
                <a:srgbClr val="FFBEBD"/>
              </a:gs>
              <a:gs pos="100000">
                <a:srgbClr val="FFA2A1"/>
              </a:gs>
            </a:gsLst>
            <a:lin ang="5400000" scaled="1"/>
          </a:gradFill>
          <a:ln cap="flat">
            <a:solidFill>
              <a:srgbClr val="BE4B48"/>
            </a:solidFill>
          </a:ln>
          <a:effectLst>
            <a:outerShdw dist="20000" dir="5400000" rotWithShape="0">
              <a:srgbClr val="000000">
                <a:alpha val="37999"/>
              </a:srgbClr>
            </a:outerShdw>
          </a:effectLst>
        </p:spPr>
        <p:txBody>
          <a:bodyPr/>
          <a:lstStyle/>
          <a:p>
            <a:pPr marL="273050" indent="-273050" algn="ctr" eaLnBrk="1" hangingPunct="1"/>
            <a:r>
              <a:rPr lang="en-US" sz="2200" smtClean="0">
                <a:solidFill>
                  <a:srgbClr val="404040"/>
                </a:solidFill>
                <a:latin typeface="Times New Roman" pitchFamily="18" charset="0"/>
                <a:ea typeface="ＭＳ Ｐゴシック" pitchFamily="34" charset="-128"/>
              </a:rPr>
              <a:t> </a:t>
            </a:r>
            <a:r>
              <a:rPr lang="en-US" sz="2800" smtClean="0">
                <a:solidFill>
                  <a:srgbClr val="404040"/>
                </a:solidFill>
                <a:latin typeface="Times New Roman" pitchFamily="18" charset="0"/>
                <a:ea typeface="ＭＳ Ｐゴシック" pitchFamily="34" charset="-128"/>
              </a:rPr>
              <a:t>Requirement Specifications</a:t>
            </a:r>
            <a:r>
              <a:rPr lang="en-US" sz="2200" smtClean="0">
                <a:solidFill>
                  <a:srgbClr val="404040"/>
                </a:solidFill>
                <a:latin typeface="Times New Roman" pitchFamily="18" charset="0"/>
                <a:ea typeface="ＭＳ Ｐゴシック" pitchFamily="34" charset="-128"/>
              </a:rPr>
              <a:t>:</a:t>
            </a:r>
            <a:endParaRPr lang="fa-IR" sz="2200" smtClean="0">
              <a:solidFill>
                <a:srgbClr val="404040"/>
              </a:solidFill>
              <a:latin typeface="Times New Roman" pitchFamily="18" charset="0"/>
              <a:ea typeface="ＭＳ Ｐゴシック" pitchFamily="34" charset="-128"/>
            </a:endParaRPr>
          </a:p>
        </p:txBody>
      </p:sp>
      <p:pic>
        <p:nvPicPr>
          <p:cNvPr id="19458" name="Picture 5" descr="kali-dragon-middle.png"/>
          <p:cNvPicPr>
            <a:picLocks noChangeAspect="1"/>
          </p:cNvPicPr>
          <p:nvPr/>
        </p:nvPicPr>
        <p:blipFill>
          <a:blip r:embed="rId2"/>
          <a:srcRect/>
          <a:stretch>
            <a:fillRect/>
          </a:stretch>
        </p:blipFill>
        <p:spPr bwMode="auto">
          <a:xfrm>
            <a:off x="111125" y="2505075"/>
            <a:ext cx="6770688" cy="2725738"/>
          </a:xfrm>
          <a:prstGeom prst="rect">
            <a:avLst/>
          </a:prstGeom>
          <a:noFill/>
          <a:ln w="9525">
            <a:noFill/>
            <a:miter lim="800000"/>
            <a:headEnd/>
            <a:tailEnd/>
          </a:ln>
        </p:spPr>
      </p:pic>
      <p:pic>
        <p:nvPicPr>
          <p:cNvPr id="19459" name="Picture 6" descr="aircrack-ng-new-logo.jpg"/>
          <p:cNvPicPr>
            <a:picLocks noChangeAspect="1"/>
          </p:cNvPicPr>
          <p:nvPr/>
        </p:nvPicPr>
        <p:blipFill>
          <a:blip r:embed="rId3"/>
          <a:srcRect/>
          <a:stretch>
            <a:fillRect/>
          </a:stretch>
        </p:blipFill>
        <p:spPr bwMode="auto">
          <a:xfrm>
            <a:off x="266700" y="5324475"/>
            <a:ext cx="2870200" cy="1397000"/>
          </a:xfrm>
          <a:prstGeom prst="rect">
            <a:avLst/>
          </a:prstGeom>
          <a:noFill/>
          <a:ln w="9525">
            <a:noFill/>
            <a:miter lim="800000"/>
            <a:headEnd/>
            <a:tailEnd/>
          </a:ln>
        </p:spPr>
      </p:pic>
      <p:cxnSp>
        <p:nvCxnSpPr>
          <p:cNvPr id="9" name="Straight Arrow Connector 8"/>
          <p:cNvCxnSpPr>
            <a:cxnSpLocks noChangeShapeType="1"/>
          </p:cNvCxnSpPr>
          <p:nvPr/>
        </p:nvCxnSpPr>
        <p:spPr bwMode="auto">
          <a:xfrm flipH="1">
            <a:off x="3902075" y="1524000"/>
            <a:ext cx="923925" cy="889000"/>
          </a:xfrm>
          <a:prstGeom prst="straightConnector1">
            <a:avLst/>
          </a:prstGeom>
          <a:noFill/>
          <a:ln w="76200">
            <a:solidFill>
              <a:schemeClr val="accent1"/>
            </a:solidFill>
            <a:round/>
            <a:headEnd/>
            <a:tailEnd type="arrow" w="med" len="med"/>
          </a:ln>
          <a:effectLst>
            <a:outerShdw dist="20000" dir="5400000" rotWithShape="0">
              <a:srgbClr val="808080">
                <a:alpha val="37999"/>
              </a:srgbClr>
            </a:outerShdw>
          </a:effectLst>
        </p:spPr>
      </p:cxnSp>
      <p:sp>
        <p:nvSpPr>
          <p:cNvPr id="13" name="TextBox 12"/>
          <p:cNvSpPr txBox="1">
            <a:spLocks noChangeArrowheads="1"/>
          </p:cNvSpPr>
          <p:nvPr/>
        </p:nvSpPr>
        <p:spPr bwMode="auto">
          <a:xfrm>
            <a:off x="4906963" y="1316038"/>
            <a:ext cx="1235075" cy="369887"/>
          </a:xfrm>
          <a:prstGeom prst="rec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dist="20000" dir="5400000" rotWithShape="0">
              <a:srgbClr val="808080">
                <a:alpha val="37999"/>
              </a:srgbClr>
            </a:outerShdw>
          </a:effectLst>
        </p:spPr>
        <p:txBody>
          <a:bodyPr>
            <a:spAutoFit/>
          </a:bodyPr>
          <a:lstStyle/>
          <a:p>
            <a:pPr fontAlgn="auto">
              <a:spcBef>
                <a:spcPts val="0"/>
              </a:spcBef>
              <a:spcAft>
                <a:spcPts val="0"/>
              </a:spcAft>
              <a:defRPr/>
            </a:pPr>
            <a:r>
              <a:rPr lang="en-US" dirty="0">
                <a:solidFill>
                  <a:schemeClr val="dk1"/>
                </a:solidFill>
                <a:latin typeface="+mn-lt"/>
                <a:ea typeface="+mn-ea"/>
              </a:rPr>
              <a:t>  Kali Linux</a:t>
            </a:r>
          </a:p>
        </p:txBody>
      </p:sp>
      <p:sp>
        <p:nvSpPr>
          <p:cNvPr id="15" name="Cloud 14"/>
          <p:cNvSpPr>
            <a:spLocks/>
          </p:cNvSpPr>
          <p:nvPr/>
        </p:nvSpPr>
        <p:spPr bwMode="auto">
          <a:xfrm>
            <a:off x="4110038" y="5461000"/>
            <a:ext cx="1974850" cy="1119188"/>
          </a:xfrm>
          <a:custGeom>
            <a:avLst/>
            <a:gdLst>
              <a:gd name="T0" fmla="*/ 214536 w 43200"/>
              <a:gd name="T1" fmla="*/ 678171 h 43200"/>
              <a:gd name="T2" fmla="*/ 98743 w 43200"/>
              <a:gd name="T3" fmla="*/ 657523 h 43200"/>
              <a:gd name="T4" fmla="*/ 316707 w 43200"/>
              <a:gd name="T5" fmla="*/ 904133 h 43200"/>
              <a:gd name="T6" fmla="*/ 266056 w 43200"/>
              <a:gd name="T7" fmla="*/ 914004 h 43200"/>
              <a:gd name="T8" fmla="*/ 753277 w 43200"/>
              <a:gd name="T9" fmla="*/ 1012710 h 43200"/>
              <a:gd name="T10" fmla="*/ 722740 w 43200"/>
              <a:gd name="T11" fmla="*/ 967631 h 43200"/>
              <a:gd name="T12" fmla="*/ 1317801 w 43200"/>
              <a:gd name="T13" fmla="*/ 900299 h 43200"/>
              <a:gd name="T14" fmla="*/ 1305595 w 43200"/>
              <a:gd name="T15" fmla="*/ 949755 h 43200"/>
              <a:gd name="T16" fmla="*/ 1560177 w 43200"/>
              <a:gd name="T17" fmla="*/ 594672 h 43200"/>
              <a:gd name="T18" fmla="*/ 1708794 w 43200"/>
              <a:gd name="T19" fmla="*/ 779546 h 43200"/>
              <a:gd name="T20" fmla="*/ 1910759 w 43200"/>
              <a:gd name="T21" fmla="*/ 397778 h 43200"/>
              <a:gd name="T22" fmla="*/ 1844565 w 43200"/>
              <a:gd name="T23" fmla="*/ 467106 h 43200"/>
              <a:gd name="T24" fmla="*/ 1751948 w 43200"/>
              <a:gd name="T25" fmla="*/ 140572 h 43200"/>
              <a:gd name="T26" fmla="*/ 1755422 w 43200"/>
              <a:gd name="T27" fmla="*/ 173319 h 43200"/>
              <a:gd name="T28" fmla="*/ 1329275 w 43200"/>
              <a:gd name="T29" fmla="*/ 102385 h 43200"/>
              <a:gd name="T30" fmla="*/ 1363195 w 43200"/>
              <a:gd name="T31" fmla="*/ 60623 h 43200"/>
              <a:gd name="T32" fmla="*/ 1012156 w 43200"/>
              <a:gd name="T33" fmla="*/ 122282 h 43200"/>
              <a:gd name="T34" fmla="*/ 1028568 w 43200"/>
              <a:gd name="T35" fmla="*/ 86271 h 43200"/>
              <a:gd name="T36" fmla="*/ 639998 w 43200"/>
              <a:gd name="T37" fmla="*/ 134510 h 43200"/>
              <a:gd name="T38" fmla="*/ 699426 w 43200"/>
              <a:gd name="T39" fmla="*/ 169433 h 43200"/>
              <a:gd name="T40" fmla="*/ 188662 w 43200"/>
              <a:gd name="T41" fmla="*/ 409048 h 43200"/>
              <a:gd name="T42" fmla="*/ 178285 w 43200"/>
              <a:gd name="T43" fmla="*/ 372285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gradFill rotWithShape="1">
            <a:gsLst>
              <a:gs pos="0">
                <a:srgbClr val="9BC1FF"/>
              </a:gs>
              <a:gs pos="100000">
                <a:srgbClr val="3F80CD"/>
              </a:gs>
            </a:gsLst>
            <a:lin ang="5400000"/>
          </a:gradFill>
          <a:ln w="9525">
            <a:solidFill>
              <a:srgbClr val="4A7EBB"/>
            </a:solidFill>
            <a:miter lim="800000"/>
            <a:headEnd/>
            <a:tailEnd/>
          </a:ln>
          <a:effectLst>
            <a:outerShdw dist="23000" dir="5400000" rotWithShape="0">
              <a:srgbClr val="808080">
                <a:alpha val="34999"/>
              </a:srgbClr>
            </a:outerShdw>
          </a:effectLst>
        </p:spPr>
        <p:txBody>
          <a:bodyPr anchor="ctr"/>
          <a:lstStyle/>
          <a:p>
            <a:pPr algn="ctr" fontAlgn="auto">
              <a:spcBef>
                <a:spcPts val="0"/>
              </a:spcBef>
              <a:spcAft>
                <a:spcPts val="0"/>
              </a:spcAft>
              <a:defRPr/>
            </a:pPr>
            <a:r>
              <a:rPr lang="en-US" dirty="0">
                <a:solidFill>
                  <a:schemeClr val="accent5">
                    <a:lumMod val="50000"/>
                  </a:schemeClr>
                </a:solidFill>
                <a:latin typeface="+mn-lt"/>
                <a:ea typeface="+mn-ea"/>
              </a:rPr>
              <a:t>Aircrack Suite</a:t>
            </a:r>
          </a:p>
        </p:txBody>
      </p:sp>
      <p:sp>
        <p:nvSpPr>
          <p:cNvPr id="16" name="Lightning Bolt 15"/>
          <p:cNvSpPr>
            <a:spLocks noChangeArrowheads="1"/>
          </p:cNvSpPr>
          <p:nvPr/>
        </p:nvSpPr>
        <p:spPr bwMode="auto">
          <a:xfrm rot="6092236">
            <a:off x="3403600" y="5802313"/>
            <a:ext cx="531813" cy="585787"/>
          </a:xfrm>
          <a:prstGeom prst="lightningBolt">
            <a:avLst/>
          </a:prstGeom>
          <a:gradFill rotWithShape="1">
            <a:gsLst>
              <a:gs pos="0">
                <a:srgbClr val="9BC1FF"/>
              </a:gs>
              <a:gs pos="100000">
                <a:srgbClr val="3F80CD"/>
              </a:gs>
            </a:gsLst>
            <a:lin ang="5400000"/>
          </a:gradFill>
          <a:ln w="9525">
            <a:solidFill>
              <a:srgbClr val="4A7EBB"/>
            </a:solidFill>
            <a:miter lim="800000"/>
            <a:headEnd/>
            <a:tailEnd/>
          </a:ln>
          <a:effectLst>
            <a:outerShdw dist="23000" dir="5400000" rotWithShape="0">
              <a:srgbClr val="808080">
                <a:alpha val="34999"/>
              </a:srgbClr>
            </a:outerShdw>
          </a:effectLst>
        </p:spPr>
        <p:txBody>
          <a:bodyPr anchor="ctr"/>
          <a:lstStyle/>
          <a:p>
            <a:pPr algn="ctr" fontAlgn="auto">
              <a:spcBef>
                <a:spcPts val="0"/>
              </a:spcBef>
              <a:spcAft>
                <a:spcPts val="0"/>
              </a:spcAft>
              <a:defRPr/>
            </a:pPr>
            <a:endParaRPr lang="en-US">
              <a:solidFill>
                <a:schemeClr val="lt1"/>
              </a:solidFill>
              <a:latin typeface="+mn-lt"/>
              <a:ea typeface="+mn-ea"/>
            </a:endParaRPr>
          </a:p>
        </p:txBody>
      </p:sp>
      <p:sp>
        <p:nvSpPr>
          <p:cNvPr id="17" name="Lightning Bolt 16"/>
          <p:cNvSpPr>
            <a:spLocks noChangeArrowheads="1"/>
          </p:cNvSpPr>
          <p:nvPr/>
        </p:nvSpPr>
        <p:spPr bwMode="auto">
          <a:xfrm rot="5748439">
            <a:off x="3525044" y="6203156"/>
            <a:ext cx="425450" cy="503238"/>
          </a:xfrm>
          <a:prstGeom prst="lightningBolt">
            <a:avLst/>
          </a:prstGeom>
          <a:gradFill rotWithShape="1">
            <a:gsLst>
              <a:gs pos="0">
                <a:srgbClr val="9BC1FF"/>
              </a:gs>
              <a:gs pos="100000">
                <a:srgbClr val="3F80CD"/>
              </a:gs>
            </a:gsLst>
            <a:lin ang="5400000"/>
          </a:gradFill>
          <a:ln w="9525">
            <a:solidFill>
              <a:srgbClr val="4A7EBB"/>
            </a:solidFill>
            <a:miter lim="800000"/>
            <a:headEnd/>
            <a:tailEnd/>
          </a:ln>
          <a:effectLst>
            <a:outerShdw dist="23000" dir="5400000" rotWithShape="0">
              <a:srgbClr val="808080">
                <a:alpha val="34999"/>
              </a:srgbClr>
            </a:outerShdw>
          </a:effectLst>
        </p:spPr>
        <p:txBody>
          <a:bodyPr anchor="ctr"/>
          <a:lstStyle/>
          <a:p>
            <a:pPr algn="ctr" fontAlgn="auto">
              <a:spcBef>
                <a:spcPts val="0"/>
              </a:spcBef>
              <a:spcAft>
                <a:spcPts val="0"/>
              </a:spcAft>
              <a:defRPr/>
            </a:pPr>
            <a:endParaRPr lang="en-US">
              <a:solidFill>
                <a:schemeClr val="lt1"/>
              </a:solidFill>
              <a:latin typeface="+mn-lt"/>
              <a:ea typeface="+mn-ea"/>
            </a:endParaRPr>
          </a:p>
        </p:txBody>
      </p:sp>
      <p:pic>
        <p:nvPicPr>
          <p:cNvPr id="19465" name="Picture 18" descr="wireshark.jpg"/>
          <p:cNvPicPr>
            <a:picLocks noChangeAspect="1"/>
          </p:cNvPicPr>
          <p:nvPr/>
        </p:nvPicPr>
        <p:blipFill>
          <a:blip r:embed="rId4"/>
          <a:srcRect/>
          <a:stretch>
            <a:fillRect/>
          </a:stretch>
        </p:blipFill>
        <p:spPr bwMode="auto">
          <a:xfrm rot="19837794" flipH="1">
            <a:off x="6538913" y="320675"/>
            <a:ext cx="2147887" cy="1990725"/>
          </a:xfrm>
          <a:prstGeom prst="rect">
            <a:avLst/>
          </a:prstGeom>
          <a:noFill/>
          <a:ln w="9525">
            <a:noFill/>
            <a:miter lim="800000"/>
            <a:headEnd/>
            <a:tailEnd/>
          </a:ln>
        </p:spPr>
      </p:pic>
      <p:sp>
        <p:nvSpPr>
          <p:cNvPr id="22" name="TextBox 21"/>
          <p:cNvSpPr txBox="1">
            <a:spLocks noChangeArrowheads="1"/>
          </p:cNvSpPr>
          <p:nvPr/>
        </p:nvSpPr>
        <p:spPr bwMode="auto">
          <a:xfrm>
            <a:off x="7523163" y="150813"/>
            <a:ext cx="1146175" cy="368300"/>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dist="20000" dir="5400000" rotWithShape="0">
              <a:srgbClr val="808080">
                <a:alpha val="37999"/>
              </a:srgbClr>
            </a:outerShdw>
          </a:effectLst>
        </p:spPr>
        <p:txBody>
          <a:bodyPr wrap="none">
            <a:spAutoFit/>
          </a:bodyPr>
          <a:lstStyle/>
          <a:p>
            <a:pPr fontAlgn="auto">
              <a:spcBef>
                <a:spcPts val="0"/>
              </a:spcBef>
              <a:spcAft>
                <a:spcPts val="0"/>
              </a:spcAft>
              <a:defRPr/>
            </a:pPr>
            <a:r>
              <a:rPr lang="en-US" dirty="0">
                <a:solidFill>
                  <a:schemeClr val="dk1"/>
                </a:solidFill>
                <a:latin typeface="+mn-lt"/>
                <a:ea typeface="+mn-ea"/>
              </a:rPr>
              <a:t>Wireshark</a:t>
            </a:r>
          </a:p>
        </p:txBody>
      </p:sp>
      <p:pic>
        <p:nvPicPr>
          <p:cNvPr id="19467" name="Picture 22" descr="cowpatty.jpg"/>
          <p:cNvPicPr>
            <a:picLocks noChangeAspect="1"/>
          </p:cNvPicPr>
          <p:nvPr/>
        </p:nvPicPr>
        <p:blipFill>
          <a:blip r:embed="rId5"/>
          <a:srcRect/>
          <a:stretch>
            <a:fillRect/>
          </a:stretch>
        </p:blipFill>
        <p:spPr bwMode="auto">
          <a:xfrm>
            <a:off x="6881813" y="3409950"/>
            <a:ext cx="1736725" cy="1736725"/>
          </a:xfrm>
          <a:prstGeom prst="rect">
            <a:avLst/>
          </a:prstGeom>
          <a:noFill/>
          <a:ln w="9525">
            <a:noFill/>
            <a:miter lim="800000"/>
            <a:headEnd/>
            <a:tailEnd/>
          </a:ln>
        </p:spPr>
      </p:pic>
      <p:sp>
        <p:nvSpPr>
          <p:cNvPr id="24" name="TextBox 23"/>
          <p:cNvSpPr txBox="1">
            <a:spLocks noChangeArrowheads="1"/>
          </p:cNvSpPr>
          <p:nvPr/>
        </p:nvSpPr>
        <p:spPr bwMode="auto">
          <a:xfrm>
            <a:off x="8620125" y="3152775"/>
            <a:ext cx="280988" cy="2308225"/>
          </a:xfrm>
          <a:prstGeom prst="rect">
            <a:avLst/>
          </a:prstGeom>
          <a:gradFill rotWithShape="1">
            <a:gsLst>
              <a:gs pos="0">
                <a:srgbClr val="EDEDED"/>
              </a:gs>
              <a:gs pos="64999">
                <a:srgbClr val="D0D0D0"/>
              </a:gs>
              <a:gs pos="100000">
                <a:srgbClr val="BCBCBC"/>
              </a:gs>
            </a:gsLst>
            <a:lin ang="5400000" scaled="1"/>
          </a:gradFill>
          <a:ln w="9525">
            <a:solidFill>
              <a:srgbClr val="000000"/>
            </a:solidFill>
            <a:miter lim="800000"/>
            <a:headEnd/>
            <a:tailEnd/>
          </a:ln>
          <a:effectLst>
            <a:outerShdw dist="20000" dir="5400000" rotWithShape="0">
              <a:srgbClr val="808080">
                <a:alpha val="37999"/>
              </a:srgbClr>
            </a:outerShdw>
          </a:effectLst>
        </p:spPr>
        <p:txBody>
          <a:bodyPr>
            <a:spAutoFit/>
          </a:bodyPr>
          <a:lstStyle/>
          <a:p>
            <a:pPr fontAlgn="auto">
              <a:spcBef>
                <a:spcPts val="0"/>
              </a:spcBef>
              <a:spcAft>
                <a:spcPts val="0"/>
              </a:spcAft>
              <a:defRPr/>
            </a:pPr>
            <a:r>
              <a:rPr lang="en-US" dirty="0">
                <a:solidFill>
                  <a:schemeClr val="dk1"/>
                </a:solidFill>
                <a:latin typeface="+mn-lt"/>
                <a:ea typeface="+mn-ea"/>
              </a:rPr>
              <a:t>Cowpatty</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249238" y="358775"/>
            <a:ext cx="8696325" cy="708025"/>
          </a:xfrm>
          <a:prstGeom prst="rec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dist="20000" dir="5400000" rotWithShape="0">
              <a:srgbClr val="808080">
                <a:alpha val="37999"/>
              </a:srgbClr>
            </a:outerShdw>
          </a:effectLst>
        </p:spPr>
        <p:txBody>
          <a:bodyPr>
            <a:spAutoFit/>
          </a:bodyPr>
          <a:lstStyle/>
          <a:p>
            <a:pPr algn="ctr">
              <a:defRPr/>
            </a:pPr>
            <a:r>
              <a:rPr lang="en-US" sz="4000" dirty="0">
                <a:solidFill>
                  <a:schemeClr val="dk1"/>
                </a:solidFill>
                <a:latin typeface="+mn-lt"/>
                <a:ea typeface="+mn-ea"/>
              </a:rPr>
              <a:t>Data Flow Diagram</a:t>
            </a:r>
          </a:p>
        </p:txBody>
      </p:sp>
      <p:sp>
        <p:nvSpPr>
          <p:cNvPr id="2" name="TextBox 1"/>
          <p:cNvSpPr txBox="1"/>
          <p:nvPr/>
        </p:nvSpPr>
        <p:spPr>
          <a:xfrm>
            <a:off x="249238" y="1209675"/>
            <a:ext cx="1120775" cy="368300"/>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lgn="ctr">
              <a:defRPr/>
            </a:pPr>
            <a:r>
              <a:rPr lang="en-US" dirty="0"/>
              <a:t>Level 0</a:t>
            </a:r>
          </a:p>
        </p:txBody>
      </p:sp>
      <p:sp>
        <p:nvSpPr>
          <p:cNvPr id="3" name="Rectangle 2"/>
          <p:cNvSpPr>
            <a:spLocks noChangeArrowheads="1"/>
          </p:cNvSpPr>
          <p:nvPr/>
        </p:nvSpPr>
        <p:spPr bwMode="auto">
          <a:xfrm>
            <a:off x="265113" y="1755775"/>
            <a:ext cx="2112962" cy="508000"/>
          </a:xfrm>
          <a:prstGeom prst="rect">
            <a:avLst/>
          </a:prstGeom>
          <a:gradFill rotWithShape="1">
            <a:gsLst>
              <a:gs pos="0">
                <a:srgbClr val="F5FFE6"/>
              </a:gs>
              <a:gs pos="64999">
                <a:srgbClr val="E4FDC2"/>
              </a:gs>
              <a:gs pos="100000">
                <a:srgbClr val="DAFDA7"/>
              </a:gs>
            </a:gsLst>
            <a:lin ang="5400000" scaled="1"/>
          </a:gradFill>
          <a:ln w="9525">
            <a:solidFill>
              <a:srgbClr val="98B954"/>
            </a:solidFill>
            <a:miter lim="800000"/>
            <a:headEnd/>
            <a:tailEnd/>
          </a:ln>
          <a:effectLst>
            <a:outerShdw dist="20000" dir="5400000" rotWithShape="0">
              <a:srgbClr val="808080">
                <a:alpha val="37999"/>
              </a:srgbClr>
            </a:outerShdw>
          </a:effectLst>
        </p:spPr>
        <p:txBody>
          <a:bodyPr anchor="ctr"/>
          <a:lstStyle/>
          <a:p>
            <a:pPr algn="ctr">
              <a:defRPr/>
            </a:pPr>
            <a:r>
              <a:rPr lang="en-US" dirty="0">
                <a:solidFill>
                  <a:schemeClr val="dk1"/>
                </a:solidFill>
                <a:latin typeface="+mn-lt"/>
                <a:ea typeface="+mn-ea"/>
              </a:rPr>
              <a:t>Users</a:t>
            </a:r>
          </a:p>
        </p:txBody>
      </p:sp>
      <p:sp>
        <p:nvSpPr>
          <p:cNvPr id="9" name="Rectangle 8"/>
          <p:cNvSpPr>
            <a:spLocks noChangeArrowheads="1"/>
          </p:cNvSpPr>
          <p:nvPr/>
        </p:nvSpPr>
        <p:spPr bwMode="auto">
          <a:xfrm>
            <a:off x="6288088" y="1755775"/>
            <a:ext cx="2112962" cy="508000"/>
          </a:xfrm>
          <a:prstGeom prst="rect">
            <a:avLst/>
          </a:prstGeom>
          <a:gradFill rotWithShape="1">
            <a:gsLst>
              <a:gs pos="0">
                <a:srgbClr val="F5FFE6"/>
              </a:gs>
              <a:gs pos="64999">
                <a:srgbClr val="E4FDC2"/>
              </a:gs>
              <a:gs pos="100000">
                <a:srgbClr val="DAFDA7"/>
              </a:gs>
            </a:gsLst>
            <a:lin ang="5400000" scaled="1"/>
          </a:gradFill>
          <a:ln w="9525">
            <a:solidFill>
              <a:srgbClr val="98B954"/>
            </a:solidFill>
            <a:miter lim="800000"/>
            <a:headEnd/>
            <a:tailEnd/>
          </a:ln>
          <a:effectLst>
            <a:outerShdw dist="20000" dir="5400000" rotWithShape="0">
              <a:srgbClr val="808080">
                <a:alpha val="37999"/>
              </a:srgbClr>
            </a:outerShdw>
          </a:effectLst>
        </p:spPr>
        <p:txBody>
          <a:bodyPr anchor="ctr"/>
          <a:lstStyle/>
          <a:p>
            <a:pPr algn="ctr">
              <a:defRPr/>
            </a:pPr>
            <a:r>
              <a:rPr lang="en-US" dirty="0">
                <a:solidFill>
                  <a:schemeClr val="dk1"/>
                </a:solidFill>
                <a:latin typeface="+mn-lt"/>
                <a:ea typeface="+mn-ea"/>
              </a:rPr>
              <a:t>Technicians</a:t>
            </a:r>
          </a:p>
        </p:txBody>
      </p:sp>
      <p:sp>
        <p:nvSpPr>
          <p:cNvPr id="4" name="Oval 3"/>
          <p:cNvSpPr>
            <a:spLocks noChangeArrowheads="1"/>
          </p:cNvSpPr>
          <p:nvPr/>
        </p:nvSpPr>
        <p:spPr bwMode="auto">
          <a:xfrm>
            <a:off x="3733800" y="1338263"/>
            <a:ext cx="1509713" cy="1343025"/>
          </a:xfrm>
          <a:prstGeom prst="ellipse">
            <a:avLst/>
          </a:prstGeom>
          <a:gradFill rotWithShape="1">
            <a:gsLst>
              <a:gs pos="0">
                <a:srgbClr val="F5FFE6"/>
              </a:gs>
              <a:gs pos="64999">
                <a:srgbClr val="E4FDC2"/>
              </a:gs>
              <a:gs pos="100000">
                <a:srgbClr val="DAFDA7"/>
              </a:gs>
            </a:gsLst>
            <a:lin ang="5400000" scaled="1"/>
          </a:gradFill>
          <a:ln w="9525">
            <a:solidFill>
              <a:srgbClr val="98B954"/>
            </a:solidFill>
            <a:round/>
            <a:headEnd/>
            <a:tailEnd/>
          </a:ln>
          <a:effectLst>
            <a:outerShdw dist="20000" dir="5400000" rotWithShape="0">
              <a:srgbClr val="808080">
                <a:alpha val="37999"/>
              </a:srgbClr>
            </a:outerShdw>
          </a:effectLst>
        </p:spPr>
        <p:txBody>
          <a:bodyPr anchor="ctr"/>
          <a:lstStyle/>
          <a:p>
            <a:pPr algn="ctr">
              <a:defRPr/>
            </a:pPr>
            <a:r>
              <a:rPr lang="en-US" dirty="0">
                <a:solidFill>
                  <a:schemeClr val="dk1"/>
                </a:solidFill>
                <a:latin typeface="+mn-lt"/>
                <a:ea typeface="+mn-ea"/>
              </a:rPr>
              <a:t>Wi-Fi Pen Testing</a:t>
            </a:r>
          </a:p>
        </p:txBody>
      </p:sp>
      <p:cxnSp>
        <p:nvCxnSpPr>
          <p:cNvPr id="7" name="Straight Arrow Connector 6"/>
          <p:cNvCxnSpPr>
            <a:cxnSpLocks noChangeShapeType="1"/>
            <a:stCxn id="3" idx="3"/>
            <a:endCxn id="4" idx="2"/>
          </p:cNvCxnSpPr>
          <p:nvPr/>
        </p:nvCxnSpPr>
        <p:spPr bwMode="auto">
          <a:xfrm>
            <a:off x="2378075" y="2009775"/>
            <a:ext cx="1355725" cy="0"/>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cxnSp>
        <p:nvCxnSpPr>
          <p:cNvPr id="13" name="Straight Arrow Connector 12"/>
          <p:cNvCxnSpPr>
            <a:cxnSpLocks noChangeShapeType="1"/>
            <a:stCxn id="9" idx="1"/>
          </p:cNvCxnSpPr>
          <p:nvPr/>
        </p:nvCxnSpPr>
        <p:spPr bwMode="auto">
          <a:xfrm flipH="1">
            <a:off x="5243513" y="2009775"/>
            <a:ext cx="1044575" cy="26988"/>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sp>
        <p:nvSpPr>
          <p:cNvPr id="22" name="TextBox 21"/>
          <p:cNvSpPr txBox="1"/>
          <p:nvPr/>
        </p:nvSpPr>
        <p:spPr>
          <a:xfrm>
            <a:off x="249238" y="2681288"/>
            <a:ext cx="1120775" cy="368300"/>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lgn="ctr">
              <a:defRPr/>
            </a:pPr>
            <a:r>
              <a:rPr lang="en-US" dirty="0"/>
              <a:t>Level 1</a:t>
            </a:r>
          </a:p>
        </p:txBody>
      </p:sp>
      <p:sp>
        <p:nvSpPr>
          <p:cNvPr id="23" name="Rectangle 22"/>
          <p:cNvSpPr>
            <a:spLocks noChangeArrowheads="1"/>
          </p:cNvSpPr>
          <p:nvPr/>
        </p:nvSpPr>
        <p:spPr bwMode="auto">
          <a:xfrm>
            <a:off x="249238" y="3381375"/>
            <a:ext cx="1347787" cy="479425"/>
          </a:xfrm>
          <a:prstGeom prst="rect">
            <a:avLst/>
          </a:prstGeom>
          <a:gradFill rotWithShape="1">
            <a:gsLst>
              <a:gs pos="0">
                <a:srgbClr val="F5FFE6"/>
              </a:gs>
              <a:gs pos="64999">
                <a:srgbClr val="E4FDC2"/>
              </a:gs>
              <a:gs pos="100000">
                <a:srgbClr val="DAFDA7"/>
              </a:gs>
            </a:gsLst>
            <a:lin ang="5400000" scaled="1"/>
          </a:gradFill>
          <a:ln w="9525">
            <a:solidFill>
              <a:srgbClr val="98B954"/>
            </a:solidFill>
            <a:miter lim="800000"/>
            <a:headEnd/>
            <a:tailEnd/>
          </a:ln>
          <a:effectLst>
            <a:outerShdw dist="20000" dir="5400000" rotWithShape="0">
              <a:srgbClr val="808080">
                <a:alpha val="37999"/>
              </a:srgbClr>
            </a:outerShdw>
          </a:effectLst>
        </p:spPr>
        <p:txBody>
          <a:bodyPr anchor="ctr"/>
          <a:lstStyle/>
          <a:p>
            <a:pPr algn="ctr">
              <a:defRPr/>
            </a:pPr>
            <a:r>
              <a:rPr lang="en-US" dirty="0" smtClean="0">
                <a:solidFill>
                  <a:schemeClr val="dk1"/>
                </a:solidFill>
                <a:latin typeface="+mn-lt"/>
                <a:ea typeface="+mn-ea"/>
              </a:rPr>
              <a:t>Technician</a:t>
            </a:r>
            <a:endParaRPr lang="en-US" dirty="0">
              <a:solidFill>
                <a:schemeClr val="dk1"/>
              </a:solidFill>
              <a:latin typeface="+mn-lt"/>
              <a:ea typeface="+mn-ea"/>
            </a:endParaRPr>
          </a:p>
        </p:txBody>
      </p:sp>
      <p:sp>
        <p:nvSpPr>
          <p:cNvPr id="24" name="Rectangle 23"/>
          <p:cNvSpPr>
            <a:spLocks noChangeArrowheads="1"/>
          </p:cNvSpPr>
          <p:nvPr/>
        </p:nvSpPr>
        <p:spPr bwMode="auto">
          <a:xfrm>
            <a:off x="6288088" y="3092450"/>
            <a:ext cx="1347787" cy="479425"/>
          </a:xfrm>
          <a:prstGeom prst="rect">
            <a:avLst/>
          </a:prstGeom>
          <a:gradFill rotWithShape="1">
            <a:gsLst>
              <a:gs pos="0">
                <a:srgbClr val="F5FFE6"/>
              </a:gs>
              <a:gs pos="64999">
                <a:srgbClr val="E4FDC2"/>
              </a:gs>
              <a:gs pos="100000">
                <a:srgbClr val="DAFDA7"/>
              </a:gs>
            </a:gsLst>
            <a:lin ang="5400000" scaled="1"/>
          </a:gradFill>
          <a:ln w="9525">
            <a:solidFill>
              <a:srgbClr val="98B954"/>
            </a:solidFill>
            <a:miter lim="800000"/>
            <a:headEnd/>
            <a:tailEnd/>
          </a:ln>
          <a:effectLst>
            <a:outerShdw dist="20000" dir="5400000" rotWithShape="0">
              <a:srgbClr val="808080">
                <a:alpha val="37999"/>
              </a:srgbClr>
            </a:outerShdw>
          </a:effectLst>
        </p:spPr>
        <p:txBody>
          <a:bodyPr anchor="ctr"/>
          <a:lstStyle/>
          <a:p>
            <a:pPr algn="ctr">
              <a:defRPr/>
            </a:pPr>
            <a:r>
              <a:rPr lang="en-US" dirty="0" smtClean="0">
                <a:solidFill>
                  <a:schemeClr val="dk1"/>
                </a:solidFill>
                <a:latin typeface="+mn-lt"/>
                <a:ea typeface="+mn-ea"/>
              </a:rPr>
              <a:t>User</a:t>
            </a:r>
            <a:endParaRPr lang="en-US" dirty="0">
              <a:solidFill>
                <a:schemeClr val="dk1"/>
              </a:solidFill>
              <a:latin typeface="+mn-lt"/>
              <a:ea typeface="+mn-ea"/>
            </a:endParaRPr>
          </a:p>
        </p:txBody>
      </p:sp>
      <p:sp>
        <p:nvSpPr>
          <p:cNvPr id="26" name="Oval 25"/>
          <p:cNvSpPr>
            <a:spLocks noChangeArrowheads="1"/>
          </p:cNvSpPr>
          <p:nvPr/>
        </p:nvSpPr>
        <p:spPr bwMode="auto">
          <a:xfrm>
            <a:off x="2378075" y="3092450"/>
            <a:ext cx="1608138" cy="577850"/>
          </a:xfrm>
          <a:prstGeom prst="ellipse">
            <a:avLst/>
          </a:prstGeom>
          <a:gradFill rotWithShape="1">
            <a:gsLst>
              <a:gs pos="0">
                <a:srgbClr val="F5FFE6"/>
              </a:gs>
              <a:gs pos="64999">
                <a:srgbClr val="E4FDC2"/>
              </a:gs>
              <a:gs pos="100000">
                <a:srgbClr val="DAFDA7"/>
              </a:gs>
            </a:gsLst>
            <a:lin ang="5400000" scaled="1"/>
          </a:gradFill>
          <a:ln w="9525">
            <a:solidFill>
              <a:srgbClr val="98B954"/>
            </a:solidFill>
            <a:round/>
            <a:headEnd/>
            <a:tailEnd/>
          </a:ln>
          <a:effectLst>
            <a:outerShdw dist="20000" dir="5400000" rotWithShape="0">
              <a:srgbClr val="808080">
                <a:alpha val="37999"/>
              </a:srgbClr>
            </a:outerShdw>
          </a:effectLst>
        </p:spPr>
        <p:txBody>
          <a:bodyPr anchor="ctr"/>
          <a:lstStyle/>
          <a:p>
            <a:pPr algn="ctr">
              <a:defRPr/>
            </a:pPr>
            <a:r>
              <a:rPr lang="en-US" dirty="0">
                <a:solidFill>
                  <a:schemeClr val="dk1"/>
                </a:solidFill>
                <a:latin typeface="+mn-lt"/>
                <a:ea typeface="+mn-ea"/>
              </a:rPr>
              <a:t>Wi-Fi Pen Testing</a:t>
            </a:r>
          </a:p>
        </p:txBody>
      </p:sp>
      <p:sp>
        <p:nvSpPr>
          <p:cNvPr id="27" name="Oval 26"/>
          <p:cNvSpPr>
            <a:spLocks noChangeArrowheads="1"/>
          </p:cNvSpPr>
          <p:nvPr/>
        </p:nvSpPr>
        <p:spPr bwMode="auto">
          <a:xfrm>
            <a:off x="3986213" y="3962400"/>
            <a:ext cx="1973262" cy="577850"/>
          </a:xfrm>
          <a:prstGeom prst="ellipse">
            <a:avLst/>
          </a:prstGeom>
          <a:gradFill rotWithShape="1">
            <a:gsLst>
              <a:gs pos="0">
                <a:srgbClr val="F5FFE6"/>
              </a:gs>
              <a:gs pos="64999">
                <a:srgbClr val="E4FDC2"/>
              </a:gs>
              <a:gs pos="100000">
                <a:srgbClr val="DAFDA7"/>
              </a:gs>
            </a:gsLst>
            <a:lin ang="5400000" scaled="1"/>
          </a:gradFill>
          <a:ln w="9525">
            <a:solidFill>
              <a:srgbClr val="98B954"/>
            </a:solidFill>
            <a:round/>
            <a:headEnd/>
            <a:tailEnd/>
          </a:ln>
          <a:effectLst>
            <a:outerShdw dist="20000" dir="5400000" rotWithShape="0">
              <a:srgbClr val="808080">
                <a:alpha val="37999"/>
              </a:srgbClr>
            </a:outerShdw>
          </a:effectLst>
        </p:spPr>
        <p:txBody>
          <a:bodyPr anchor="ctr"/>
          <a:lstStyle/>
          <a:p>
            <a:pPr algn="ctr">
              <a:defRPr/>
            </a:pPr>
            <a:r>
              <a:rPr lang="en-US" dirty="0">
                <a:solidFill>
                  <a:schemeClr val="dk1"/>
                </a:solidFill>
                <a:latin typeface="+mn-lt"/>
                <a:ea typeface="+mn-ea"/>
              </a:rPr>
              <a:t>Vulnerability Check</a:t>
            </a:r>
          </a:p>
        </p:txBody>
      </p:sp>
      <p:sp>
        <p:nvSpPr>
          <p:cNvPr id="35" name="Oval 34"/>
          <p:cNvSpPr>
            <a:spLocks noChangeArrowheads="1"/>
          </p:cNvSpPr>
          <p:nvPr/>
        </p:nvSpPr>
        <p:spPr bwMode="auto">
          <a:xfrm>
            <a:off x="1390650" y="4403725"/>
            <a:ext cx="1974850" cy="579438"/>
          </a:xfrm>
          <a:prstGeom prst="ellipse">
            <a:avLst/>
          </a:prstGeom>
          <a:gradFill rotWithShape="1">
            <a:gsLst>
              <a:gs pos="0">
                <a:srgbClr val="F5FFE6"/>
              </a:gs>
              <a:gs pos="64999">
                <a:srgbClr val="E4FDC2"/>
              </a:gs>
              <a:gs pos="100000">
                <a:srgbClr val="DAFDA7"/>
              </a:gs>
            </a:gsLst>
            <a:lin ang="5400000" scaled="1"/>
          </a:gradFill>
          <a:ln w="9525">
            <a:solidFill>
              <a:srgbClr val="98B954"/>
            </a:solidFill>
            <a:round/>
            <a:headEnd/>
            <a:tailEnd/>
          </a:ln>
          <a:effectLst>
            <a:outerShdw dist="20000" dir="5400000" rotWithShape="0">
              <a:srgbClr val="808080">
                <a:alpha val="37999"/>
              </a:srgbClr>
            </a:outerShdw>
          </a:effectLst>
        </p:spPr>
        <p:txBody>
          <a:bodyPr anchor="ctr"/>
          <a:lstStyle/>
          <a:p>
            <a:pPr algn="ctr">
              <a:defRPr/>
            </a:pPr>
            <a:r>
              <a:rPr lang="en-US" dirty="0">
                <a:solidFill>
                  <a:schemeClr val="dk1"/>
                </a:solidFill>
                <a:latin typeface="+mn-lt"/>
                <a:ea typeface="+mn-ea"/>
              </a:rPr>
              <a:t>Encryption Check</a:t>
            </a:r>
          </a:p>
        </p:txBody>
      </p:sp>
      <p:sp>
        <p:nvSpPr>
          <p:cNvPr id="36" name="Oval 35"/>
          <p:cNvSpPr>
            <a:spLocks noChangeArrowheads="1"/>
          </p:cNvSpPr>
          <p:nvPr/>
        </p:nvSpPr>
        <p:spPr bwMode="auto">
          <a:xfrm>
            <a:off x="3986213" y="5010150"/>
            <a:ext cx="1973262" cy="579438"/>
          </a:xfrm>
          <a:prstGeom prst="ellipse">
            <a:avLst/>
          </a:prstGeom>
          <a:gradFill rotWithShape="1">
            <a:gsLst>
              <a:gs pos="0">
                <a:srgbClr val="F5FFE6"/>
              </a:gs>
              <a:gs pos="64999">
                <a:srgbClr val="E4FDC2"/>
              </a:gs>
              <a:gs pos="100000">
                <a:srgbClr val="DAFDA7"/>
              </a:gs>
            </a:gsLst>
            <a:lin ang="5400000" scaled="1"/>
          </a:gradFill>
          <a:ln w="9525">
            <a:solidFill>
              <a:srgbClr val="98B954"/>
            </a:solidFill>
            <a:round/>
            <a:headEnd/>
            <a:tailEnd/>
          </a:ln>
          <a:effectLst>
            <a:outerShdw dist="20000" dir="5400000" rotWithShape="0">
              <a:srgbClr val="808080">
                <a:alpha val="37999"/>
              </a:srgbClr>
            </a:outerShdw>
          </a:effectLst>
        </p:spPr>
        <p:txBody>
          <a:bodyPr anchor="ctr"/>
          <a:lstStyle/>
          <a:p>
            <a:pPr algn="ctr">
              <a:defRPr/>
            </a:pPr>
            <a:r>
              <a:rPr lang="en-US" dirty="0">
                <a:solidFill>
                  <a:schemeClr val="dk1"/>
                </a:solidFill>
                <a:latin typeface="+mn-lt"/>
                <a:ea typeface="+mn-ea"/>
              </a:rPr>
              <a:t>Types of Attack</a:t>
            </a:r>
          </a:p>
        </p:txBody>
      </p:sp>
      <p:cxnSp>
        <p:nvCxnSpPr>
          <p:cNvPr id="34" name="Straight Connector 33"/>
          <p:cNvCxnSpPr>
            <a:cxnSpLocks noChangeShapeType="1"/>
          </p:cNvCxnSpPr>
          <p:nvPr/>
        </p:nvCxnSpPr>
        <p:spPr bwMode="auto">
          <a:xfrm>
            <a:off x="1597025" y="5984875"/>
            <a:ext cx="6038850" cy="0"/>
          </a:xfrm>
          <a:prstGeom prst="line">
            <a:avLst/>
          </a:prstGeom>
          <a:noFill/>
          <a:ln w="25400">
            <a:solidFill>
              <a:srgbClr val="9BBB59"/>
            </a:solidFill>
            <a:round/>
            <a:headEnd/>
            <a:tailEnd/>
          </a:ln>
          <a:effectLst>
            <a:outerShdw dist="20000" dir="5400000" rotWithShape="0">
              <a:srgbClr val="808080">
                <a:alpha val="37999"/>
              </a:srgbClr>
            </a:outerShdw>
          </a:effectLst>
        </p:spPr>
      </p:cxnSp>
      <p:cxnSp>
        <p:nvCxnSpPr>
          <p:cNvPr id="40" name="Straight Connector 39"/>
          <p:cNvCxnSpPr>
            <a:cxnSpLocks noChangeShapeType="1"/>
          </p:cNvCxnSpPr>
          <p:nvPr/>
        </p:nvCxnSpPr>
        <p:spPr bwMode="auto">
          <a:xfrm>
            <a:off x="1597025" y="6527800"/>
            <a:ext cx="6038850" cy="0"/>
          </a:xfrm>
          <a:prstGeom prst="line">
            <a:avLst/>
          </a:prstGeom>
          <a:noFill/>
          <a:ln w="25400">
            <a:solidFill>
              <a:srgbClr val="9BBB59"/>
            </a:solidFill>
            <a:round/>
            <a:headEnd/>
            <a:tailEnd/>
          </a:ln>
          <a:effectLst>
            <a:outerShdw dist="20000" dir="5400000" rotWithShape="0">
              <a:srgbClr val="808080">
                <a:alpha val="37999"/>
              </a:srgbClr>
            </a:outerShdw>
          </a:effectLst>
        </p:spPr>
      </p:cxnSp>
      <p:sp>
        <p:nvSpPr>
          <p:cNvPr id="22545" name="TextBox 36"/>
          <p:cNvSpPr txBox="1">
            <a:spLocks noChangeArrowheads="1"/>
          </p:cNvSpPr>
          <p:nvPr/>
        </p:nvSpPr>
        <p:spPr bwMode="auto">
          <a:xfrm>
            <a:off x="1597025" y="6111875"/>
            <a:ext cx="6038850" cy="368300"/>
          </a:xfrm>
          <a:prstGeom prst="rect">
            <a:avLst/>
          </a:prstGeom>
          <a:noFill/>
          <a:ln w="9525">
            <a:noFill/>
            <a:miter lim="800000"/>
            <a:headEnd/>
            <a:tailEnd/>
          </a:ln>
        </p:spPr>
        <p:txBody>
          <a:bodyPr>
            <a:spAutoFit/>
          </a:bodyPr>
          <a:lstStyle/>
          <a:p>
            <a:pPr algn="ctr"/>
            <a:r>
              <a:rPr lang="en-US" dirty="0" smtClean="0"/>
              <a:t>Result</a:t>
            </a:r>
            <a:endParaRPr lang="en-US" dirty="0"/>
          </a:p>
        </p:txBody>
      </p:sp>
      <p:cxnSp>
        <p:nvCxnSpPr>
          <p:cNvPr id="42" name="Straight Arrow Connector 41"/>
          <p:cNvCxnSpPr>
            <a:cxnSpLocks noChangeShapeType="1"/>
            <a:stCxn id="23" idx="3"/>
            <a:endCxn id="26" idx="2"/>
          </p:cNvCxnSpPr>
          <p:nvPr/>
        </p:nvCxnSpPr>
        <p:spPr bwMode="auto">
          <a:xfrm flipV="1">
            <a:off x="1597025" y="3381375"/>
            <a:ext cx="781050" cy="239713"/>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cxnSp>
        <p:nvCxnSpPr>
          <p:cNvPr id="45" name="Straight Arrow Connector 44"/>
          <p:cNvCxnSpPr>
            <a:cxnSpLocks noChangeShapeType="1"/>
            <a:stCxn id="35" idx="5"/>
            <a:endCxn id="36" idx="2"/>
          </p:cNvCxnSpPr>
          <p:nvPr/>
        </p:nvCxnSpPr>
        <p:spPr bwMode="auto">
          <a:xfrm>
            <a:off x="3076575" y="4897438"/>
            <a:ext cx="909638" cy="403225"/>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cxnSp>
        <p:nvCxnSpPr>
          <p:cNvPr id="49" name="Straight Arrow Connector 48"/>
          <p:cNvCxnSpPr>
            <a:cxnSpLocks noChangeShapeType="1"/>
          </p:cNvCxnSpPr>
          <p:nvPr/>
        </p:nvCxnSpPr>
        <p:spPr bwMode="auto">
          <a:xfrm>
            <a:off x="4659313" y="5614988"/>
            <a:ext cx="0" cy="369887"/>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cxnSp>
        <p:nvCxnSpPr>
          <p:cNvPr id="55" name="Straight Arrow Connector 54"/>
          <p:cNvCxnSpPr>
            <a:cxnSpLocks noChangeShapeType="1"/>
            <a:stCxn id="26" idx="4"/>
            <a:endCxn id="35" idx="0"/>
          </p:cNvCxnSpPr>
          <p:nvPr/>
        </p:nvCxnSpPr>
        <p:spPr bwMode="auto">
          <a:xfrm flipH="1">
            <a:off x="2378075" y="3670300"/>
            <a:ext cx="803275" cy="733425"/>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cxnSp>
        <p:nvCxnSpPr>
          <p:cNvPr id="61" name="Straight Arrow Connector 60"/>
          <p:cNvCxnSpPr>
            <a:cxnSpLocks noChangeShapeType="1"/>
            <a:endCxn id="24" idx="2"/>
          </p:cNvCxnSpPr>
          <p:nvPr/>
        </p:nvCxnSpPr>
        <p:spPr bwMode="auto">
          <a:xfrm flipV="1">
            <a:off x="6962775" y="3571875"/>
            <a:ext cx="0" cy="2413000"/>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cxnSp>
        <p:nvCxnSpPr>
          <p:cNvPr id="70" name="Straight Arrow Connector 69"/>
          <p:cNvCxnSpPr>
            <a:cxnSpLocks noChangeShapeType="1"/>
            <a:stCxn id="35" idx="6"/>
            <a:endCxn id="27" idx="2"/>
          </p:cNvCxnSpPr>
          <p:nvPr/>
        </p:nvCxnSpPr>
        <p:spPr bwMode="auto">
          <a:xfrm flipV="1">
            <a:off x="3365500" y="4251325"/>
            <a:ext cx="620713" cy="441325"/>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cxnSp>
        <p:nvCxnSpPr>
          <p:cNvPr id="73" name="Straight Arrow Connector 72"/>
          <p:cNvCxnSpPr>
            <a:cxnSpLocks noChangeShapeType="1"/>
            <a:stCxn id="27" idx="4"/>
            <a:endCxn id="36" idx="0"/>
          </p:cNvCxnSpPr>
          <p:nvPr/>
        </p:nvCxnSpPr>
        <p:spPr bwMode="auto">
          <a:xfrm>
            <a:off x="4972050" y="4540250"/>
            <a:ext cx="0" cy="469900"/>
          </a:xfrm>
          <a:prstGeom prst="straightConnector1">
            <a:avLst/>
          </a:prstGeom>
          <a:noFill/>
          <a:ln w="25400">
            <a:solidFill>
              <a:schemeClr val="accent1"/>
            </a:solidFill>
            <a:round/>
            <a:headEnd/>
            <a:tailEnd type="arrow" w="med" len="med"/>
          </a:ln>
          <a:effectLst>
            <a:outerShdw dist="20000" dir="5400000" rotWithShape="0">
              <a:srgbClr val="808080">
                <a:alpha val="37999"/>
              </a:srgbClr>
            </a:outerShdw>
          </a:effectLst>
        </p:spPr>
      </p:cxn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ctrTitle"/>
          </p:nvPr>
        </p:nvSpPr>
        <p:spPr/>
        <p:txBody>
          <a:bodyPr/>
          <a:lstStyle/>
          <a:p>
            <a:pPr eaLnBrk="1" hangingPunct="1"/>
            <a:endParaRPr lang="en-US" smtClean="0">
              <a:ea typeface="ＭＳ Ｐゴシック" pitchFamily="34" charset="-128"/>
            </a:endParaRPr>
          </a:p>
        </p:txBody>
      </p:sp>
      <p:sp>
        <p:nvSpPr>
          <p:cNvPr id="3" name="Subtitle 2"/>
          <p:cNvSpPr>
            <a:spLocks noGrp="1"/>
          </p:cNvSpPr>
          <p:nvPr>
            <p:ph type="subTitle" idx="1"/>
          </p:nvPr>
        </p:nvSpPr>
        <p:spPr/>
        <p:txBody>
          <a:bodyPr/>
          <a:lstStyle/>
          <a:p>
            <a:pPr eaLnBrk="1" hangingPunct="1">
              <a:buFont typeface="Arial" charset="0"/>
              <a:buNone/>
              <a:defRPr/>
            </a:pPr>
            <a:endParaRPr lang="en-US"/>
          </a:p>
        </p:txBody>
      </p:sp>
      <p:pic>
        <p:nvPicPr>
          <p:cNvPr id="23555" name="Picture 2" descr="C:\Users\TAUSEEF RAHIM\Desktop\DFD LLEV2.png"/>
          <p:cNvPicPr>
            <a:picLocks noChangeAspect="1" noChangeArrowheads="1"/>
          </p:cNvPicPr>
          <p:nvPr/>
        </p:nvPicPr>
        <p:blipFill>
          <a:blip r:embed="rId2"/>
          <a:srcRect/>
          <a:stretch>
            <a:fillRect/>
          </a:stretch>
        </p:blipFill>
        <p:spPr bwMode="auto">
          <a:xfrm>
            <a:off x="0" y="-152400"/>
            <a:ext cx="9525000" cy="7010400"/>
          </a:xfrm>
          <a:prstGeom prst="rect">
            <a:avLst/>
          </a:prstGeom>
          <a:noFill/>
          <a:ln w="9525">
            <a:noFill/>
            <a:miter lim="800000"/>
            <a:headEnd/>
            <a:tailEnd/>
          </a:ln>
        </p:spPr>
      </p:pic>
      <p:cxnSp>
        <p:nvCxnSpPr>
          <p:cNvPr id="6" name="Straight Arrow Connector 5"/>
          <p:cNvCxnSpPr/>
          <p:nvPr/>
        </p:nvCxnSpPr>
        <p:spPr>
          <a:xfrm>
            <a:off x="3733800" y="304800"/>
            <a:ext cx="990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rot="10800000" flipV="1">
            <a:off x="5105400" y="533400"/>
            <a:ext cx="3048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10800000" flipV="1">
            <a:off x="2667000" y="1066800"/>
            <a:ext cx="114300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rot="5400000">
            <a:off x="4533901" y="1409700"/>
            <a:ext cx="381000" cy="3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5638800" y="1143000"/>
            <a:ext cx="9144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4648201" y="2057400"/>
            <a:ext cx="152400" cy="3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rot="10800000" flipV="1">
            <a:off x="3352800" y="2667000"/>
            <a:ext cx="6096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5400000">
            <a:off x="4610101" y="2933700"/>
            <a:ext cx="228600" cy="3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5486400" y="2667000"/>
            <a:ext cx="5334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rot="5400000">
            <a:off x="4648201" y="3733800"/>
            <a:ext cx="304800" cy="3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3352800" y="3581400"/>
            <a:ext cx="838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rot="10800000" flipV="1">
            <a:off x="5486400" y="3581400"/>
            <a:ext cx="6858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rot="10800000" flipV="1">
            <a:off x="3200400" y="4191000"/>
            <a:ext cx="9906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5486400" y="4191000"/>
            <a:ext cx="9906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352800" y="5181600"/>
            <a:ext cx="9906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rot="10800000" flipV="1">
            <a:off x="4876800" y="5181600"/>
            <a:ext cx="12192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rot="10800000" flipV="1">
            <a:off x="5791200" y="5105400"/>
            <a:ext cx="25146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010400" y="1905000"/>
            <a:ext cx="76200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rot="16200000" flipH="1">
            <a:off x="7429500" y="3619500"/>
            <a:ext cx="15240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5715000" y="6172200"/>
            <a:ext cx="1447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2590800" y="1981200"/>
            <a:ext cx="1219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7" name="Arc 56"/>
          <p:cNvSpPr/>
          <p:nvPr/>
        </p:nvSpPr>
        <p:spPr>
          <a:xfrm>
            <a:off x="1066800" y="1600200"/>
            <a:ext cx="6324600" cy="4114800"/>
          </a:xfrm>
          <a:prstGeom prst="arc">
            <a:avLst>
              <a:gd name="adj1" fmla="val 17578875"/>
              <a:gd name="adj2" fmla="val 1140146"/>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cxnSp>
        <p:nvCxnSpPr>
          <p:cNvPr id="59" name="Straight Connector 58"/>
          <p:cNvCxnSpPr/>
          <p:nvPr/>
        </p:nvCxnSpPr>
        <p:spPr>
          <a:xfrm rot="5400000">
            <a:off x="6934201" y="4572000"/>
            <a:ext cx="152400" cy="3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7010400" y="4572000"/>
            <a:ext cx="152400" cy="76200"/>
          </a:xfrm>
          <a:prstGeom prst="line">
            <a:avLst/>
          </a:prstGeom>
        </p:spPr>
        <p:style>
          <a:lnRef idx="1">
            <a:schemeClr val="accent1"/>
          </a:lnRef>
          <a:fillRef idx="0">
            <a:schemeClr val="accent1"/>
          </a:fillRef>
          <a:effectRef idx="0">
            <a:schemeClr val="accent1"/>
          </a:effectRef>
          <a:fontRef idx="minor">
            <a:schemeClr val="tx1"/>
          </a:fontRef>
        </p:style>
      </p:cxnSp>
      <p:sp>
        <p:nvSpPr>
          <p:cNvPr id="23580" name="TextBox 63"/>
          <p:cNvSpPr txBox="1">
            <a:spLocks noChangeArrowheads="1"/>
          </p:cNvSpPr>
          <p:nvPr/>
        </p:nvSpPr>
        <p:spPr bwMode="auto">
          <a:xfrm>
            <a:off x="381000" y="0"/>
            <a:ext cx="2043113" cy="523875"/>
          </a:xfrm>
          <a:prstGeom prst="rect">
            <a:avLst/>
          </a:prstGeom>
          <a:noFill/>
          <a:ln w="9525">
            <a:noFill/>
            <a:miter lim="800000"/>
            <a:headEnd/>
            <a:tailEnd/>
          </a:ln>
        </p:spPr>
        <p:txBody>
          <a:bodyPr wrap="none">
            <a:spAutoFit/>
          </a:bodyPr>
          <a:lstStyle/>
          <a:p>
            <a:r>
              <a:rPr lang="en-US" sz="2800" b="1" u="sng"/>
              <a:t>DFD LEVEL-2</a:t>
            </a:r>
          </a:p>
        </p:txBody>
      </p:sp>
      <p:sp>
        <p:nvSpPr>
          <p:cNvPr id="23581" name="TextBox 3"/>
          <p:cNvSpPr txBox="1">
            <a:spLocks noChangeArrowheads="1"/>
          </p:cNvSpPr>
          <p:nvPr/>
        </p:nvSpPr>
        <p:spPr bwMode="auto">
          <a:xfrm>
            <a:off x="8993188" y="6362700"/>
            <a:ext cx="184150" cy="369888"/>
          </a:xfrm>
          <a:prstGeom prst="rect">
            <a:avLst/>
          </a:prstGeom>
          <a:noFill/>
          <a:ln w="9525">
            <a:noFill/>
            <a:miter lim="800000"/>
            <a:headEnd/>
            <a:tailEnd/>
          </a:ln>
        </p:spPr>
        <p:txBody>
          <a:bodyPr wrap="none">
            <a:spAutoFit/>
          </a:bodyPr>
          <a:lstStyle/>
          <a:p>
            <a:endParaRPr 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249238" y="358775"/>
            <a:ext cx="8696325" cy="708025"/>
          </a:xfrm>
          <a:prstGeom prst="rec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dist="20000" dir="5400000" rotWithShape="0">
              <a:srgbClr val="808080">
                <a:alpha val="37999"/>
              </a:srgbClr>
            </a:outerShdw>
          </a:effectLst>
        </p:spPr>
        <p:txBody>
          <a:bodyPr>
            <a:spAutoFit/>
          </a:bodyPr>
          <a:lstStyle/>
          <a:p>
            <a:pPr algn="ctr">
              <a:defRPr/>
            </a:pPr>
            <a:r>
              <a:rPr lang="en-US" sz="4000" dirty="0">
                <a:solidFill>
                  <a:schemeClr val="dk1"/>
                </a:solidFill>
                <a:latin typeface="+mn-lt"/>
                <a:ea typeface="+mn-ea"/>
              </a:rPr>
              <a:t>ER Diagram</a:t>
            </a:r>
          </a:p>
        </p:txBody>
      </p:sp>
      <p:sp>
        <p:nvSpPr>
          <p:cNvPr id="6" name="Rectangle 5"/>
          <p:cNvSpPr/>
          <p:nvPr/>
        </p:nvSpPr>
        <p:spPr>
          <a:xfrm>
            <a:off x="1709738" y="2552700"/>
            <a:ext cx="1873250" cy="528638"/>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en-US" dirty="0"/>
              <a:t>User/AP</a:t>
            </a:r>
          </a:p>
        </p:txBody>
      </p:sp>
      <p:sp>
        <p:nvSpPr>
          <p:cNvPr id="8" name="Oval 7"/>
          <p:cNvSpPr/>
          <p:nvPr/>
        </p:nvSpPr>
        <p:spPr>
          <a:xfrm>
            <a:off x="2406650" y="3751263"/>
            <a:ext cx="1358900" cy="587375"/>
          </a:xfrm>
          <a:prstGeom prst="ellipse">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en-US" dirty="0"/>
              <a:t>Power</a:t>
            </a:r>
          </a:p>
        </p:txBody>
      </p:sp>
      <p:sp>
        <p:nvSpPr>
          <p:cNvPr id="9" name="Oval 8"/>
          <p:cNvSpPr/>
          <p:nvPr/>
        </p:nvSpPr>
        <p:spPr>
          <a:xfrm>
            <a:off x="212725" y="2770188"/>
            <a:ext cx="1268413" cy="587375"/>
          </a:xfrm>
          <a:prstGeom prst="ellipse">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en-US" u="sng" dirty="0"/>
              <a:t>BSSID</a:t>
            </a:r>
          </a:p>
        </p:txBody>
      </p:sp>
      <p:sp>
        <p:nvSpPr>
          <p:cNvPr id="14" name="Oval 13"/>
          <p:cNvSpPr/>
          <p:nvPr/>
        </p:nvSpPr>
        <p:spPr>
          <a:xfrm>
            <a:off x="460375" y="3833813"/>
            <a:ext cx="1358900" cy="587375"/>
          </a:xfrm>
          <a:prstGeom prst="ellipse">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en-US" dirty="0"/>
              <a:t>WPS Pin </a:t>
            </a:r>
          </a:p>
        </p:txBody>
      </p:sp>
      <p:sp>
        <p:nvSpPr>
          <p:cNvPr id="15" name="Oval 14"/>
          <p:cNvSpPr/>
          <p:nvPr/>
        </p:nvSpPr>
        <p:spPr>
          <a:xfrm>
            <a:off x="212725" y="1930400"/>
            <a:ext cx="1357313" cy="587375"/>
          </a:xfrm>
          <a:prstGeom prst="ellipse">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en-US" dirty="0"/>
              <a:t>Clients</a:t>
            </a:r>
          </a:p>
        </p:txBody>
      </p:sp>
      <p:sp>
        <p:nvSpPr>
          <p:cNvPr id="16" name="Oval 15"/>
          <p:cNvSpPr/>
          <p:nvPr/>
        </p:nvSpPr>
        <p:spPr>
          <a:xfrm>
            <a:off x="1481138" y="1343025"/>
            <a:ext cx="1357312" cy="587375"/>
          </a:xfrm>
          <a:prstGeom prst="ellipse">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en-US" dirty="0"/>
              <a:t>ESSID</a:t>
            </a:r>
          </a:p>
        </p:txBody>
      </p:sp>
      <p:sp>
        <p:nvSpPr>
          <p:cNvPr id="17" name="Oval 16"/>
          <p:cNvSpPr/>
          <p:nvPr/>
        </p:nvSpPr>
        <p:spPr>
          <a:xfrm>
            <a:off x="3094038" y="1343025"/>
            <a:ext cx="1358900" cy="587375"/>
          </a:xfrm>
          <a:prstGeom prst="ellipse">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en-US" dirty="0"/>
              <a:t>Channel</a:t>
            </a:r>
          </a:p>
        </p:txBody>
      </p:sp>
      <p:sp>
        <p:nvSpPr>
          <p:cNvPr id="18" name="Oval 17"/>
          <p:cNvSpPr/>
          <p:nvPr/>
        </p:nvSpPr>
        <p:spPr>
          <a:xfrm>
            <a:off x="4364038" y="1930400"/>
            <a:ext cx="1671637" cy="587375"/>
          </a:xfrm>
          <a:prstGeom prst="ellipse">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en-US" dirty="0"/>
              <a:t>Password</a:t>
            </a:r>
          </a:p>
        </p:txBody>
      </p:sp>
      <p:sp>
        <p:nvSpPr>
          <p:cNvPr id="19" name="Diamond 18"/>
          <p:cNvSpPr/>
          <p:nvPr/>
        </p:nvSpPr>
        <p:spPr>
          <a:xfrm>
            <a:off x="4452938" y="3357563"/>
            <a:ext cx="3040062" cy="1622425"/>
          </a:xfrm>
          <a:prstGeom prst="diamond">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en-US" dirty="0"/>
              <a:t>Exploring Vulnerability</a:t>
            </a:r>
          </a:p>
        </p:txBody>
      </p:sp>
      <p:sp>
        <p:nvSpPr>
          <p:cNvPr id="20" name="Rectangle 19"/>
          <p:cNvSpPr/>
          <p:nvPr/>
        </p:nvSpPr>
        <p:spPr>
          <a:xfrm>
            <a:off x="6186488" y="5545138"/>
            <a:ext cx="2759075" cy="603250"/>
          </a:xfrm>
          <a:prstGeom prst="rect">
            <a:avLst/>
          </a:prstGeom>
        </p:spPr>
        <p:style>
          <a:lnRef idx="2">
            <a:schemeClr val="accent1"/>
          </a:lnRef>
          <a:fillRef idx="1">
            <a:schemeClr val="lt1"/>
          </a:fillRef>
          <a:effectRef idx="0">
            <a:schemeClr val="accent1"/>
          </a:effectRef>
          <a:fontRef idx="minor">
            <a:schemeClr val="dk1"/>
          </a:fontRef>
        </p:style>
        <p:txBody>
          <a:bodyPr anchor="ctr"/>
          <a:lstStyle/>
          <a:p>
            <a:pPr algn="ctr">
              <a:defRPr/>
            </a:pPr>
            <a:r>
              <a:rPr lang="en-US" dirty="0"/>
              <a:t>Technician/Pen-tester </a:t>
            </a:r>
          </a:p>
        </p:txBody>
      </p:sp>
      <p:cxnSp>
        <p:nvCxnSpPr>
          <p:cNvPr id="22" name="Straight Connector 21"/>
          <p:cNvCxnSpPr>
            <a:cxnSpLocks noChangeShapeType="1"/>
            <a:stCxn id="19" idx="3"/>
            <a:endCxn id="20" idx="0"/>
          </p:cNvCxnSpPr>
          <p:nvPr/>
        </p:nvCxnSpPr>
        <p:spPr bwMode="auto">
          <a:xfrm>
            <a:off x="7493000" y="4168775"/>
            <a:ext cx="73025" cy="1376363"/>
          </a:xfrm>
          <a:prstGeom prst="line">
            <a:avLst/>
          </a:prstGeom>
          <a:noFill/>
          <a:ln w="25400">
            <a:solidFill>
              <a:schemeClr val="accent1"/>
            </a:solidFill>
            <a:round/>
            <a:headEnd/>
            <a:tailEnd/>
          </a:ln>
          <a:effectLst>
            <a:outerShdw dist="20000" dir="5400000" rotWithShape="0">
              <a:srgbClr val="808080">
                <a:alpha val="37999"/>
              </a:srgbClr>
            </a:outerShdw>
          </a:effectLst>
        </p:spPr>
      </p:cxnSp>
      <p:cxnSp>
        <p:nvCxnSpPr>
          <p:cNvPr id="24" name="Straight Connector 23"/>
          <p:cNvCxnSpPr>
            <a:cxnSpLocks noChangeShapeType="1"/>
          </p:cNvCxnSpPr>
          <p:nvPr/>
        </p:nvCxnSpPr>
        <p:spPr bwMode="auto">
          <a:xfrm>
            <a:off x="3582988" y="3081338"/>
            <a:ext cx="869950" cy="1065212"/>
          </a:xfrm>
          <a:prstGeom prst="line">
            <a:avLst/>
          </a:prstGeom>
          <a:noFill/>
          <a:ln w="25400">
            <a:solidFill>
              <a:schemeClr val="accent1"/>
            </a:solidFill>
            <a:round/>
            <a:headEnd/>
            <a:tailEnd/>
          </a:ln>
          <a:effectLst>
            <a:outerShdw dist="20000" dir="5400000" rotWithShape="0">
              <a:srgbClr val="808080">
                <a:alpha val="37999"/>
              </a:srgbClr>
            </a:outerShdw>
          </a:effectLst>
        </p:spPr>
      </p:cxnSp>
      <p:cxnSp>
        <p:nvCxnSpPr>
          <p:cNvPr id="26" name="Straight Connector 25"/>
          <p:cNvCxnSpPr>
            <a:cxnSpLocks noChangeShapeType="1"/>
            <a:stCxn id="6" idx="2"/>
            <a:endCxn id="8" idx="0"/>
          </p:cNvCxnSpPr>
          <p:nvPr/>
        </p:nvCxnSpPr>
        <p:spPr bwMode="auto">
          <a:xfrm>
            <a:off x="2646363" y="3081338"/>
            <a:ext cx="439737" cy="669925"/>
          </a:xfrm>
          <a:prstGeom prst="line">
            <a:avLst/>
          </a:prstGeom>
          <a:noFill/>
          <a:ln w="25400">
            <a:solidFill>
              <a:schemeClr val="accent1"/>
            </a:solidFill>
            <a:round/>
            <a:headEnd/>
            <a:tailEnd/>
          </a:ln>
          <a:effectLst>
            <a:outerShdw dist="20000" dir="5400000" rotWithShape="0">
              <a:srgbClr val="808080">
                <a:alpha val="37999"/>
              </a:srgbClr>
            </a:outerShdw>
          </a:effectLst>
        </p:spPr>
      </p:cxnSp>
      <p:cxnSp>
        <p:nvCxnSpPr>
          <p:cNvPr id="27" name="Straight Connector 26"/>
          <p:cNvCxnSpPr>
            <a:cxnSpLocks noChangeShapeType="1"/>
            <a:stCxn id="16" idx="4"/>
          </p:cNvCxnSpPr>
          <p:nvPr/>
        </p:nvCxnSpPr>
        <p:spPr bwMode="auto">
          <a:xfrm>
            <a:off x="2159000" y="1930400"/>
            <a:ext cx="247650" cy="622300"/>
          </a:xfrm>
          <a:prstGeom prst="line">
            <a:avLst/>
          </a:prstGeom>
          <a:noFill/>
          <a:ln w="25400">
            <a:solidFill>
              <a:schemeClr val="accent1"/>
            </a:solidFill>
            <a:round/>
            <a:headEnd/>
            <a:tailEnd/>
          </a:ln>
          <a:effectLst>
            <a:outerShdw dist="20000" dir="5400000" rotWithShape="0">
              <a:srgbClr val="808080">
                <a:alpha val="37999"/>
              </a:srgbClr>
            </a:outerShdw>
          </a:effectLst>
        </p:spPr>
      </p:cxnSp>
      <p:cxnSp>
        <p:nvCxnSpPr>
          <p:cNvPr id="28" name="Straight Connector 27"/>
          <p:cNvCxnSpPr>
            <a:cxnSpLocks noChangeShapeType="1"/>
            <a:stCxn id="17" idx="4"/>
          </p:cNvCxnSpPr>
          <p:nvPr/>
        </p:nvCxnSpPr>
        <p:spPr bwMode="auto">
          <a:xfrm flipH="1">
            <a:off x="3370263" y="1930400"/>
            <a:ext cx="403225" cy="622300"/>
          </a:xfrm>
          <a:prstGeom prst="line">
            <a:avLst/>
          </a:prstGeom>
          <a:noFill/>
          <a:ln w="25400">
            <a:solidFill>
              <a:schemeClr val="accent1"/>
            </a:solidFill>
            <a:round/>
            <a:headEnd/>
            <a:tailEnd/>
          </a:ln>
          <a:effectLst>
            <a:outerShdw dist="20000" dir="5400000" rotWithShape="0">
              <a:srgbClr val="808080">
                <a:alpha val="37999"/>
              </a:srgbClr>
            </a:outerShdw>
          </a:effectLst>
        </p:spPr>
      </p:cxnSp>
      <p:cxnSp>
        <p:nvCxnSpPr>
          <p:cNvPr id="29" name="Straight Connector 28"/>
          <p:cNvCxnSpPr>
            <a:cxnSpLocks noChangeShapeType="1"/>
            <a:stCxn id="18" idx="2"/>
            <a:endCxn id="6" idx="3"/>
          </p:cNvCxnSpPr>
          <p:nvPr/>
        </p:nvCxnSpPr>
        <p:spPr bwMode="auto">
          <a:xfrm flipH="1">
            <a:off x="3582988" y="2224088"/>
            <a:ext cx="781050" cy="592137"/>
          </a:xfrm>
          <a:prstGeom prst="line">
            <a:avLst/>
          </a:prstGeom>
          <a:noFill/>
          <a:ln w="25400">
            <a:solidFill>
              <a:schemeClr val="accent1"/>
            </a:solidFill>
            <a:round/>
            <a:headEnd/>
            <a:tailEnd/>
          </a:ln>
          <a:effectLst>
            <a:outerShdw dist="20000" dir="5400000" rotWithShape="0">
              <a:srgbClr val="808080">
                <a:alpha val="37999"/>
              </a:srgbClr>
            </a:outerShdw>
          </a:effectLst>
        </p:spPr>
      </p:cxnSp>
      <p:cxnSp>
        <p:nvCxnSpPr>
          <p:cNvPr id="38" name="Straight Connector 37"/>
          <p:cNvCxnSpPr>
            <a:cxnSpLocks noChangeShapeType="1"/>
            <a:stCxn id="15" idx="5"/>
          </p:cNvCxnSpPr>
          <p:nvPr/>
        </p:nvCxnSpPr>
        <p:spPr bwMode="auto">
          <a:xfrm>
            <a:off x="1371600" y="2432050"/>
            <a:ext cx="338138" cy="233363"/>
          </a:xfrm>
          <a:prstGeom prst="line">
            <a:avLst/>
          </a:prstGeom>
          <a:noFill/>
          <a:ln w="25400">
            <a:solidFill>
              <a:schemeClr val="accent1"/>
            </a:solidFill>
            <a:round/>
            <a:headEnd/>
            <a:tailEnd/>
          </a:ln>
          <a:effectLst>
            <a:outerShdw dist="20000" dir="5400000" rotWithShape="0">
              <a:srgbClr val="808080">
                <a:alpha val="37999"/>
              </a:srgbClr>
            </a:outerShdw>
          </a:effectLst>
        </p:spPr>
      </p:cxnSp>
      <p:cxnSp>
        <p:nvCxnSpPr>
          <p:cNvPr id="41" name="Straight Connector 40"/>
          <p:cNvCxnSpPr>
            <a:cxnSpLocks noChangeShapeType="1"/>
            <a:stCxn id="9" idx="6"/>
            <a:endCxn id="6" idx="1"/>
          </p:cNvCxnSpPr>
          <p:nvPr/>
        </p:nvCxnSpPr>
        <p:spPr bwMode="auto">
          <a:xfrm flipV="1">
            <a:off x="1481138" y="2816225"/>
            <a:ext cx="228600" cy="247650"/>
          </a:xfrm>
          <a:prstGeom prst="line">
            <a:avLst/>
          </a:prstGeom>
          <a:noFill/>
          <a:ln w="25400">
            <a:solidFill>
              <a:schemeClr val="accent1"/>
            </a:solidFill>
            <a:round/>
            <a:headEnd/>
            <a:tailEnd/>
          </a:ln>
          <a:effectLst>
            <a:outerShdw dist="20000" dir="5400000" rotWithShape="0">
              <a:srgbClr val="808080">
                <a:alpha val="37999"/>
              </a:srgbClr>
            </a:outerShdw>
          </a:effectLst>
        </p:spPr>
      </p:cxnSp>
      <p:cxnSp>
        <p:nvCxnSpPr>
          <p:cNvPr id="44" name="Straight Connector 43"/>
          <p:cNvCxnSpPr>
            <a:cxnSpLocks noChangeShapeType="1"/>
            <a:stCxn id="14" idx="7"/>
          </p:cNvCxnSpPr>
          <p:nvPr/>
        </p:nvCxnSpPr>
        <p:spPr bwMode="auto">
          <a:xfrm flipV="1">
            <a:off x="1619250" y="3081338"/>
            <a:ext cx="681038" cy="838200"/>
          </a:xfrm>
          <a:prstGeom prst="line">
            <a:avLst/>
          </a:prstGeom>
          <a:noFill/>
          <a:ln w="25400">
            <a:solidFill>
              <a:schemeClr val="accent1"/>
            </a:solidFill>
            <a:round/>
            <a:headEnd/>
            <a:tailEnd/>
          </a:ln>
          <a:effectLst>
            <a:outerShdw dist="20000" dir="5400000" rotWithShape="0">
              <a:srgbClr val="808080">
                <a:alpha val="37999"/>
              </a:srgbClr>
            </a:outerShdw>
          </a:effectLst>
        </p:spPr>
      </p:cxn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249238" y="358775"/>
            <a:ext cx="8696325" cy="708025"/>
          </a:xfrm>
          <a:prstGeom prst="rec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dist="20000" dir="5400000" rotWithShape="0">
              <a:srgbClr val="808080">
                <a:alpha val="37999"/>
              </a:srgbClr>
            </a:outerShdw>
          </a:effectLst>
        </p:spPr>
        <p:txBody>
          <a:bodyPr>
            <a:spAutoFit/>
          </a:bodyPr>
          <a:lstStyle/>
          <a:p>
            <a:pPr algn="ctr">
              <a:defRPr/>
            </a:pPr>
            <a:r>
              <a:rPr lang="en-US" sz="4000" dirty="0">
                <a:solidFill>
                  <a:schemeClr val="dk1"/>
                </a:solidFill>
                <a:latin typeface="+mn-lt"/>
                <a:ea typeface="+mn-ea"/>
              </a:rPr>
              <a:t>Data Dictionary</a:t>
            </a:r>
          </a:p>
        </p:txBody>
      </p:sp>
      <p:graphicFrame>
        <p:nvGraphicFramePr>
          <p:cNvPr id="7" name="Table 6"/>
          <p:cNvGraphicFramePr>
            <a:graphicFrameLocks noGrp="1"/>
          </p:cNvGraphicFramePr>
          <p:nvPr/>
        </p:nvGraphicFramePr>
        <p:xfrm>
          <a:off x="1380095" y="1257483"/>
          <a:ext cx="6314820" cy="4401195"/>
        </p:xfrm>
        <a:graphic>
          <a:graphicData uri="http://schemas.openxmlformats.org/drawingml/2006/table">
            <a:tbl>
              <a:tblPr firstRow="1" bandRow="1">
                <a:tableStyleId>{35758FB7-9AC5-4552-8A53-C91805E547FA}</a:tableStyleId>
              </a:tblPr>
              <a:tblGrid>
                <a:gridCol w="1578705"/>
                <a:gridCol w="1578705"/>
                <a:gridCol w="1578705"/>
                <a:gridCol w="1578705"/>
              </a:tblGrid>
              <a:tr h="729681">
                <a:tc>
                  <a:txBody>
                    <a:bodyPr/>
                    <a:lstStyle/>
                    <a:p>
                      <a:pPr algn="ctr"/>
                      <a:r>
                        <a:rPr lang="en-US" dirty="0" smtClean="0"/>
                        <a:t>Attribute Name</a:t>
                      </a:r>
                      <a:endParaRPr lang="en-US" dirty="0"/>
                    </a:p>
                  </a:txBody>
                  <a:tcPr/>
                </a:tc>
                <a:tc>
                  <a:txBody>
                    <a:bodyPr/>
                    <a:lstStyle/>
                    <a:p>
                      <a:pPr algn="ctr"/>
                      <a:r>
                        <a:rPr lang="en-US" dirty="0" smtClean="0"/>
                        <a:t>Required</a:t>
                      </a:r>
                      <a:endParaRPr lang="en-US" dirty="0"/>
                    </a:p>
                  </a:txBody>
                  <a:tcPr/>
                </a:tc>
                <a:tc>
                  <a:txBody>
                    <a:bodyPr/>
                    <a:lstStyle/>
                    <a:p>
                      <a:pPr algn="ctr"/>
                      <a:r>
                        <a:rPr lang="en-US" dirty="0" smtClean="0"/>
                        <a:t>Type</a:t>
                      </a:r>
                      <a:endParaRPr lang="en-US" dirty="0"/>
                    </a:p>
                  </a:txBody>
                  <a:tcPr/>
                </a:tc>
                <a:tc>
                  <a:txBody>
                    <a:bodyPr/>
                    <a:lstStyle/>
                    <a:p>
                      <a:pPr algn="ctr"/>
                      <a:r>
                        <a:rPr lang="en-US" dirty="0" smtClean="0"/>
                        <a:t>Field Length</a:t>
                      </a:r>
                      <a:endParaRPr lang="en-US" dirty="0"/>
                    </a:p>
                  </a:txBody>
                  <a:tcPr/>
                </a:tc>
              </a:tr>
              <a:tr h="451894">
                <a:tc>
                  <a:txBody>
                    <a:bodyPr/>
                    <a:lstStyle/>
                    <a:p>
                      <a:pPr algn="ctr"/>
                      <a:r>
                        <a:rPr lang="en-US" dirty="0" smtClean="0"/>
                        <a:t>BSSID</a:t>
                      </a:r>
                      <a:endParaRPr lang="en-US" dirty="0"/>
                    </a:p>
                  </a:txBody>
                  <a:tcPr/>
                </a:tc>
                <a:tc>
                  <a:txBody>
                    <a:bodyPr/>
                    <a:lstStyle/>
                    <a:p>
                      <a:pPr algn="ctr"/>
                      <a:r>
                        <a:rPr lang="en-US" dirty="0" smtClean="0"/>
                        <a:t>Yes</a:t>
                      </a:r>
                      <a:endParaRPr lang="en-US" dirty="0"/>
                    </a:p>
                  </a:txBody>
                  <a:tcPr/>
                </a:tc>
                <a:tc>
                  <a:txBody>
                    <a:bodyPr/>
                    <a:lstStyle/>
                    <a:p>
                      <a:pPr algn="ctr"/>
                      <a:r>
                        <a:rPr lang="en-US" dirty="0" smtClean="0"/>
                        <a:t>Hex</a:t>
                      </a:r>
                      <a:endParaRPr lang="en-US" dirty="0"/>
                    </a:p>
                  </a:txBody>
                  <a:tcPr/>
                </a:tc>
                <a:tc>
                  <a:txBody>
                    <a:bodyPr/>
                    <a:lstStyle/>
                    <a:p>
                      <a:pPr marL="342900" indent="-342900" algn="ctr">
                        <a:buAutoNum type="arabicPlain" startAt="48"/>
                      </a:pPr>
                      <a:r>
                        <a:rPr lang="en-US" dirty="0" smtClean="0"/>
                        <a:t>Bits</a:t>
                      </a:r>
                      <a:endParaRPr lang="en-US" dirty="0"/>
                    </a:p>
                  </a:txBody>
                  <a:tcPr/>
                </a:tc>
              </a:tr>
              <a:tr h="451894">
                <a:tc>
                  <a:txBody>
                    <a:bodyPr/>
                    <a:lstStyle/>
                    <a:p>
                      <a:pPr algn="ctr"/>
                      <a:r>
                        <a:rPr lang="en-US" dirty="0" smtClean="0"/>
                        <a:t>ESSID</a:t>
                      </a:r>
                      <a:endParaRPr lang="en-US" dirty="0"/>
                    </a:p>
                  </a:txBody>
                  <a:tcPr/>
                </a:tc>
                <a:tc>
                  <a:txBody>
                    <a:bodyPr/>
                    <a:lstStyle/>
                    <a:p>
                      <a:pPr algn="ctr"/>
                      <a:r>
                        <a:rPr lang="en-US" dirty="0" smtClean="0"/>
                        <a:t>Yes</a:t>
                      </a:r>
                      <a:endParaRPr lang="en-US" dirty="0"/>
                    </a:p>
                  </a:txBody>
                  <a:tcPr/>
                </a:tc>
                <a:tc>
                  <a:txBody>
                    <a:bodyPr/>
                    <a:lstStyle/>
                    <a:p>
                      <a:pPr algn="ctr"/>
                      <a:r>
                        <a:rPr lang="en-US" dirty="0" smtClean="0"/>
                        <a:t>Text</a:t>
                      </a:r>
                      <a:endParaRPr lang="en-US" dirty="0"/>
                    </a:p>
                  </a:txBody>
                  <a:tcPr/>
                </a:tc>
                <a:tc>
                  <a:txBody>
                    <a:bodyPr/>
                    <a:lstStyle/>
                    <a:p>
                      <a:pPr algn="ctr"/>
                      <a:r>
                        <a:rPr lang="en-US" dirty="0" smtClean="0"/>
                        <a:t>64 Bytes</a:t>
                      </a:r>
                      <a:endParaRPr lang="en-US" dirty="0"/>
                    </a:p>
                  </a:txBody>
                  <a:tcPr/>
                </a:tc>
              </a:tr>
              <a:tr h="451894">
                <a:tc>
                  <a:txBody>
                    <a:bodyPr/>
                    <a:lstStyle/>
                    <a:p>
                      <a:pPr algn="ctr"/>
                      <a:r>
                        <a:rPr lang="en-US" dirty="0" smtClean="0"/>
                        <a:t>Power</a:t>
                      </a:r>
                      <a:endParaRPr lang="en-US" dirty="0"/>
                    </a:p>
                  </a:txBody>
                  <a:tcPr/>
                </a:tc>
                <a:tc>
                  <a:txBody>
                    <a:bodyPr/>
                    <a:lstStyle/>
                    <a:p>
                      <a:pPr algn="ctr"/>
                      <a:r>
                        <a:rPr lang="en-US" dirty="0" smtClean="0"/>
                        <a:t>Yes</a:t>
                      </a:r>
                      <a:endParaRPr lang="en-US" dirty="0"/>
                    </a:p>
                  </a:txBody>
                  <a:tcPr/>
                </a:tc>
                <a:tc>
                  <a:txBody>
                    <a:bodyPr/>
                    <a:lstStyle/>
                    <a:p>
                      <a:pPr algn="ctr"/>
                      <a:r>
                        <a:rPr lang="en-US" dirty="0" smtClean="0"/>
                        <a:t>dB or watt</a:t>
                      </a:r>
                      <a:endParaRPr lang="en-US" dirty="0"/>
                    </a:p>
                  </a:txBody>
                  <a:tcPr/>
                </a:tc>
                <a:tc>
                  <a:txBody>
                    <a:bodyPr/>
                    <a:lstStyle/>
                    <a:p>
                      <a:pPr algn="ctr"/>
                      <a:r>
                        <a:rPr lang="en-US" dirty="0" smtClean="0"/>
                        <a:t>0.5 watt</a:t>
                      </a:r>
                      <a:endParaRPr lang="en-US" dirty="0"/>
                    </a:p>
                  </a:txBody>
                  <a:tcPr/>
                </a:tc>
              </a:tr>
              <a:tr h="451894">
                <a:tc>
                  <a:txBody>
                    <a:bodyPr/>
                    <a:lstStyle/>
                    <a:p>
                      <a:pPr algn="ctr"/>
                      <a:r>
                        <a:rPr lang="en-US" dirty="0" smtClean="0"/>
                        <a:t>WPS Pin</a:t>
                      </a:r>
                      <a:endParaRPr lang="en-US" dirty="0"/>
                    </a:p>
                  </a:txBody>
                  <a:tcPr/>
                </a:tc>
                <a:tc>
                  <a:txBody>
                    <a:bodyPr/>
                    <a:lstStyle/>
                    <a:p>
                      <a:pPr algn="ctr"/>
                      <a:r>
                        <a:rPr lang="en-US" dirty="0" smtClean="0"/>
                        <a:t>Yes</a:t>
                      </a:r>
                      <a:endParaRPr lang="en-US" dirty="0"/>
                    </a:p>
                  </a:txBody>
                  <a:tcPr/>
                </a:tc>
                <a:tc>
                  <a:txBody>
                    <a:bodyPr/>
                    <a:lstStyle/>
                    <a:p>
                      <a:pPr algn="ctr"/>
                      <a:r>
                        <a:rPr lang="en-US" dirty="0" smtClean="0"/>
                        <a:t>Number</a:t>
                      </a:r>
                      <a:endParaRPr lang="en-US" dirty="0"/>
                    </a:p>
                  </a:txBody>
                  <a:tcPr/>
                </a:tc>
                <a:tc>
                  <a:txBody>
                    <a:bodyPr/>
                    <a:lstStyle/>
                    <a:p>
                      <a:pPr algn="ctr"/>
                      <a:r>
                        <a:rPr lang="en-US" dirty="0" smtClean="0"/>
                        <a:t>8</a:t>
                      </a:r>
                      <a:r>
                        <a:rPr lang="en-US" baseline="0" dirty="0" smtClean="0"/>
                        <a:t> Digits</a:t>
                      </a:r>
                      <a:endParaRPr lang="en-US" dirty="0"/>
                    </a:p>
                  </a:txBody>
                  <a:tcPr/>
                </a:tc>
              </a:tr>
              <a:tr h="709486">
                <a:tc>
                  <a:txBody>
                    <a:bodyPr/>
                    <a:lstStyle/>
                    <a:p>
                      <a:pPr algn="ctr"/>
                      <a:r>
                        <a:rPr lang="en-US" dirty="0" smtClean="0"/>
                        <a:t>Password</a:t>
                      </a:r>
                      <a:endParaRPr lang="en-US" dirty="0"/>
                    </a:p>
                  </a:txBody>
                  <a:tcPr/>
                </a:tc>
                <a:tc>
                  <a:txBody>
                    <a:bodyPr/>
                    <a:lstStyle/>
                    <a:p>
                      <a:pPr algn="ctr"/>
                      <a:r>
                        <a:rPr lang="en-US" dirty="0" smtClean="0"/>
                        <a:t>Yes</a:t>
                      </a:r>
                      <a:endParaRPr lang="en-US" dirty="0"/>
                    </a:p>
                  </a:txBody>
                  <a:tcPr/>
                </a:tc>
                <a:tc>
                  <a:txBody>
                    <a:bodyPr/>
                    <a:lstStyle/>
                    <a:p>
                      <a:pPr algn="ctr"/>
                      <a:r>
                        <a:rPr lang="en-US" dirty="0" smtClean="0"/>
                        <a:t>Alpha-numeric</a:t>
                      </a:r>
                      <a:endParaRPr lang="en-US" dirty="0"/>
                    </a:p>
                  </a:txBody>
                  <a:tcPr/>
                </a:tc>
                <a:tc>
                  <a:txBody>
                    <a:bodyPr/>
                    <a:lstStyle/>
                    <a:p>
                      <a:pPr algn="ctr"/>
                      <a:r>
                        <a:rPr lang="en-US" dirty="0" smtClean="0"/>
                        <a:t>-</a:t>
                      </a:r>
                      <a:endParaRPr lang="en-US" dirty="0"/>
                    </a:p>
                  </a:txBody>
                  <a:tcPr/>
                </a:tc>
              </a:tr>
              <a:tr h="702558">
                <a:tc>
                  <a:txBody>
                    <a:bodyPr/>
                    <a:lstStyle/>
                    <a:p>
                      <a:pPr algn="ctr"/>
                      <a:r>
                        <a:rPr lang="en-US" dirty="0" smtClean="0"/>
                        <a:t>Channel</a:t>
                      </a:r>
                      <a:endParaRPr lang="en-US" dirty="0"/>
                    </a:p>
                  </a:txBody>
                  <a:tcPr/>
                </a:tc>
                <a:tc>
                  <a:txBody>
                    <a:bodyPr/>
                    <a:lstStyle/>
                    <a:p>
                      <a:pPr algn="ctr"/>
                      <a:r>
                        <a:rPr lang="en-US" dirty="0" smtClean="0"/>
                        <a:t>Yes</a:t>
                      </a:r>
                      <a:endParaRPr lang="en-US" dirty="0"/>
                    </a:p>
                  </a:txBody>
                  <a:tcPr/>
                </a:tc>
                <a:tc>
                  <a:txBody>
                    <a:bodyPr/>
                    <a:lstStyle/>
                    <a:p>
                      <a:pPr algn="ctr"/>
                      <a:r>
                        <a:rPr lang="en-US" dirty="0" smtClean="0"/>
                        <a:t>Number</a:t>
                      </a:r>
                      <a:endParaRPr lang="en-US" dirty="0"/>
                    </a:p>
                  </a:txBody>
                  <a:tcPr/>
                </a:tc>
                <a:tc>
                  <a:txBody>
                    <a:bodyPr/>
                    <a:lstStyle/>
                    <a:p>
                      <a:pPr algn="ctr"/>
                      <a:r>
                        <a:rPr lang="en-US" dirty="0" smtClean="0"/>
                        <a:t>1-14</a:t>
                      </a:r>
                      <a:r>
                        <a:rPr lang="en-US" baseline="0" dirty="0" smtClean="0"/>
                        <a:t> </a:t>
                      </a:r>
                      <a:r>
                        <a:rPr lang="en-US" dirty="0" smtClean="0"/>
                        <a:t>(1-11 in</a:t>
                      </a:r>
                      <a:r>
                        <a:rPr lang="en-US" baseline="0" dirty="0" smtClean="0"/>
                        <a:t> </a:t>
                      </a:r>
                      <a:r>
                        <a:rPr lang="en-US" dirty="0" smtClean="0"/>
                        <a:t>US)</a:t>
                      </a:r>
                      <a:endParaRPr lang="en-US" dirty="0"/>
                    </a:p>
                  </a:txBody>
                  <a:tcPr/>
                </a:tc>
              </a:tr>
              <a:tr h="451894">
                <a:tc>
                  <a:txBody>
                    <a:bodyPr/>
                    <a:lstStyle/>
                    <a:p>
                      <a:pPr algn="ctr"/>
                      <a:r>
                        <a:rPr lang="en-US" dirty="0" smtClean="0"/>
                        <a:t>Clients</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endParaRPr lang="en-US" dirty="0"/>
                    </a:p>
                  </a:txBody>
                  <a:tcPr/>
                </a:tc>
                <a:tc>
                  <a:txBody>
                    <a:bodyPr/>
                    <a:lstStyle/>
                    <a:p>
                      <a:pPr algn="ctr"/>
                      <a:r>
                        <a:rPr lang="en-US" dirty="0" smtClean="0"/>
                        <a:t>253</a:t>
                      </a:r>
                      <a:endParaRPr lang="en-US" dirty="0"/>
                    </a:p>
                  </a:txBody>
                  <a:tcPr/>
                </a:tc>
              </a:tr>
            </a:tbl>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013" y="274638"/>
            <a:ext cx="8637587" cy="668337"/>
          </a:xfrm>
          <a:gradFill rotWithShape="1">
            <a:gsLst>
              <a:gs pos="0">
                <a:srgbClr val="E5EEFF"/>
              </a:gs>
              <a:gs pos="64999">
                <a:srgbClr val="BFD5FF"/>
              </a:gs>
              <a:gs pos="100000">
                <a:srgbClr val="A3C4FF"/>
              </a:gs>
            </a:gsLst>
            <a:lin ang="5400000" scaled="1"/>
          </a:gradFill>
          <a:ln cap="flat">
            <a:solidFill>
              <a:srgbClr val="4A7EBB"/>
            </a:solidFill>
          </a:ln>
          <a:effectLst>
            <a:outerShdw dist="20000" dir="5400000" rotWithShape="0">
              <a:srgbClr val="000000">
                <a:alpha val="37999"/>
              </a:srgbClr>
            </a:outerShdw>
          </a:effectLst>
        </p:spPr>
        <p:txBody>
          <a:bodyPr/>
          <a:lstStyle/>
          <a:p>
            <a:pPr eaLnBrk="1" hangingPunct="1">
              <a:defRPr/>
            </a:pPr>
            <a:r>
              <a:rPr lang="en-US" sz="4000" dirty="0">
                <a:solidFill>
                  <a:schemeClr val="dk1"/>
                </a:solidFill>
                <a:latin typeface="+mn-lt"/>
                <a:ea typeface="+mn-ea"/>
                <a:cs typeface="+mn-cs"/>
              </a:rPr>
              <a:t>WPS </a:t>
            </a:r>
            <a:r>
              <a:rPr lang="en-US" sz="4000" dirty="0" smtClean="0">
                <a:solidFill>
                  <a:schemeClr val="dk1"/>
                </a:solidFill>
                <a:latin typeface="+mn-lt"/>
                <a:ea typeface="+mn-ea"/>
                <a:cs typeface="+mn-cs"/>
              </a:rPr>
              <a:t>Pin Calculation</a:t>
            </a:r>
            <a:endParaRPr lang="en-US" sz="4000" dirty="0">
              <a:solidFill>
                <a:schemeClr val="dk1"/>
              </a:solidFill>
              <a:latin typeface="+mn-lt"/>
              <a:ea typeface="+mn-ea"/>
              <a:cs typeface="+mn-cs"/>
            </a:endParaRPr>
          </a:p>
        </p:txBody>
      </p:sp>
      <p:sp>
        <p:nvSpPr>
          <p:cNvPr id="3" name="Content Placeholder 2"/>
          <p:cNvSpPr>
            <a:spLocks noGrp="1"/>
          </p:cNvSpPr>
          <p:nvPr>
            <p:ph idx="1"/>
          </p:nvPr>
        </p:nvSpPr>
        <p:spPr>
          <a:xfrm>
            <a:off x="365125" y="1350743"/>
            <a:ext cx="8221663" cy="5051425"/>
          </a:xfrm>
        </p:spPr>
        <p:txBody>
          <a:bodyPr/>
          <a:lstStyle/>
          <a:p>
            <a:pPr marL="0" indent="0" eaLnBrk="1" hangingPunct="1">
              <a:buFont typeface="Arial" pitchFamily="34" charset="0"/>
              <a:buNone/>
            </a:pPr>
            <a:endParaRPr lang="en-US" sz="1800" smtClean="0">
              <a:ea typeface="ＭＳ Ｐゴシック" pitchFamily="34" charset="-128"/>
            </a:endParaRPr>
          </a:p>
          <a:p>
            <a:pPr marL="0" indent="0" eaLnBrk="1" hangingPunct="1">
              <a:buFont typeface="Wingdings" pitchFamily="2" charset="2"/>
              <a:buChar char="v"/>
            </a:pPr>
            <a:r>
              <a:rPr lang="en-US" sz="1800" smtClean="0">
                <a:ea typeface="ＭＳ Ｐゴシック" pitchFamily="34" charset="-128"/>
              </a:rPr>
              <a:t>BUILD OUT OF 8 DIGITS.</a:t>
            </a:r>
          </a:p>
          <a:p>
            <a:pPr marL="0" indent="0" eaLnBrk="1" hangingPunct="1">
              <a:buFont typeface="Wingdings" pitchFamily="2" charset="2"/>
              <a:buChar char="v"/>
            </a:pPr>
            <a:r>
              <a:rPr lang="en-US" sz="1800" smtClean="0">
                <a:ea typeface="ＭＳ Ｐゴシック" pitchFamily="34" charset="-128"/>
              </a:rPr>
              <a:t>FIRST FOUR ARE IMMEDIATELY CHECKED.</a:t>
            </a:r>
          </a:p>
          <a:p>
            <a:pPr marL="0" indent="0" eaLnBrk="1" hangingPunct="1">
              <a:buFont typeface="Wingdings" pitchFamily="2" charset="2"/>
              <a:buChar char="v"/>
            </a:pPr>
            <a:r>
              <a:rPr lang="en-US" sz="1800" smtClean="0">
                <a:ea typeface="ＭＳ Ｐゴシック" pitchFamily="34" charset="-128"/>
              </a:rPr>
              <a:t>LAST  DIGIT IS CHECK SUM.</a:t>
            </a:r>
          </a:p>
          <a:p>
            <a:pPr marL="0" indent="0" eaLnBrk="1" hangingPunct="1">
              <a:buFont typeface="Arial" pitchFamily="34" charset="0"/>
              <a:buNone/>
            </a:pPr>
            <a:endParaRPr lang="en-US" sz="1800" smtClean="0">
              <a:ea typeface="ＭＳ Ｐゴシック" pitchFamily="34" charset="-128"/>
            </a:endParaRPr>
          </a:p>
          <a:p>
            <a:pPr marL="0" indent="0" eaLnBrk="1" hangingPunct="1">
              <a:buFont typeface="Wingdings" pitchFamily="2" charset="2"/>
              <a:buChar char="Ø"/>
            </a:pPr>
            <a:r>
              <a:rPr lang="en-US" sz="1800" smtClean="0">
                <a:ea typeface="ＭＳ Ｐゴシック" pitchFamily="34" charset="-128"/>
              </a:rPr>
              <a:t> ORIGINAL COMBINATIONS SHOULD BE:</a:t>
            </a:r>
          </a:p>
          <a:p>
            <a:pPr marL="0" indent="0" eaLnBrk="1" hangingPunct="1">
              <a:buFont typeface="Arial" pitchFamily="34" charset="0"/>
              <a:buNone/>
            </a:pPr>
            <a:r>
              <a:rPr lang="en-US" sz="1800" smtClean="0">
                <a:ea typeface="ＭＳ Ｐゴシック" pitchFamily="34" charset="-128"/>
              </a:rPr>
              <a:t>         10^8(100 MILLION)</a:t>
            </a:r>
          </a:p>
          <a:p>
            <a:pPr marL="0" indent="0" eaLnBrk="1" hangingPunct="1">
              <a:buFont typeface="Arial" pitchFamily="34" charset="0"/>
              <a:buNone/>
            </a:pPr>
            <a:r>
              <a:rPr lang="en-US" sz="1800" smtClean="0">
                <a:ea typeface="ＭＳ Ｐゴシック" pitchFamily="34" charset="-128"/>
              </a:rPr>
              <a:t> </a:t>
            </a:r>
          </a:p>
          <a:p>
            <a:pPr marL="0" indent="0" eaLnBrk="1" hangingPunct="1">
              <a:buFont typeface="Wingdings" pitchFamily="2" charset="2"/>
              <a:buChar char="Ø"/>
            </a:pPr>
            <a:r>
              <a:rPr lang="en-US" sz="1800" smtClean="0">
                <a:ea typeface="ＭＳ Ｐゴシック" pitchFamily="34" charset="-128"/>
              </a:rPr>
              <a:t>AFTER CONSIDERING 4 DIGIT CHECK:</a:t>
            </a:r>
          </a:p>
          <a:p>
            <a:pPr marL="0" indent="0" eaLnBrk="1" hangingPunct="1">
              <a:buFont typeface="Arial" pitchFamily="34" charset="0"/>
              <a:buNone/>
            </a:pPr>
            <a:r>
              <a:rPr lang="en-US" sz="1800" smtClean="0">
                <a:ea typeface="ＭＳ Ｐゴシック" pitchFamily="34" charset="-128"/>
              </a:rPr>
              <a:t>         10^4+10^4=20,000</a:t>
            </a:r>
          </a:p>
          <a:p>
            <a:pPr marL="0" indent="0" eaLnBrk="1" hangingPunct="1">
              <a:buFont typeface="Arial" pitchFamily="34" charset="0"/>
              <a:buNone/>
            </a:pPr>
            <a:r>
              <a:rPr lang="en-US" sz="1800" smtClean="0">
                <a:ea typeface="ＭＳ Ｐゴシック" pitchFamily="34" charset="-128"/>
              </a:rPr>
              <a:t> </a:t>
            </a:r>
          </a:p>
          <a:p>
            <a:pPr marL="0" indent="0" eaLnBrk="1" hangingPunct="1">
              <a:buFont typeface="Wingdings" pitchFamily="2" charset="2"/>
              <a:buChar char="Ø"/>
            </a:pPr>
            <a:r>
              <a:rPr lang="en-US" sz="1800" smtClean="0">
                <a:ea typeface="ＭＳ Ｐゴシック" pitchFamily="34" charset="-128"/>
              </a:rPr>
              <a:t>AFTER CHECKSUM DIGIT:</a:t>
            </a:r>
          </a:p>
          <a:p>
            <a:pPr marL="0" indent="0" eaLnBrk="1" hangingPunct="1">
              <a:buFont typeface="Arial" pitchFamily="34" charset="0"/>
              <a:buNone/>
            </a:pPr>
            <a:r>
              <a:rPr lang="en-US" sz="1800" smtClean="0">
                <a:ea typeface="ＭＳ Ｐゴシック" pitchFamily="34" charset="-128"/>
              </a:rPr>
              <a:t>         10^4+10^3=11,000</a:t>
            </a:r>
          </a:p>
          <a:p>
            <a:pPr marL="0" indent="0" eaLnBrk="1" hangingPunct="1">
              <a:buFont typeface="Arial" pitchFamily="34" charset="0"/>
              <a:buNone/>
            </a:pPr>
            <a:r>
              <a:rPr lang="en-US" sz="1800" smtClean="0">
                <a:ea typeface="ＭＳ Ｐゴシック" pitchFamily="34" charset="-128"/>
              </a:rPr>
              <a:t> </a:t>
            </a:r>
          </a:p>
          <a:p>
            <a:pPr marL="0" indent="0" eaLnBrk="1" hangingPunct="1"/>
            <a:endParaRPr lang="en-US" sz="1800" smtClean="0">
              <a:ea typeface="ＭＳ Ｐゴシック" pitchFamily="34" charset="-128"/>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227013" y="274638"/>
            <a:ext cx="8637587" cy="668337"/>
          </a:xfrm>
          <a:prstGeom prst="rec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dist="20000" dir="5400000" rotWithShape="0">
              <a:srgbClr val="808080">
                <a:alpha val="37999"/>
              </a:srgbClr>
            </a:outerShdw>
          </a:effectLst>
        </p:spPr>
        <p:txBody>
          <a:bodyPr anchor="ctr"/>
          <a:lstStyle>
            <a:lvl1pPr algn="ctr" defTabSz="457200" rtl="0" fontAlgn="base">
              <a:spcBef>
                <a:spcPct val="0"/>
              </a:spcBef>
              <a:spcAft>
                <a:spcPct val="0"/>
              </a:spcAft>
              <a:defRPr sz="4400" kern="1200">
                <a:solidFill>
                  <a:schemeClr val="dk1"/>
                </a:solidFill>
                <a:latin typeface="+mn-lt"/>
                <a:ea typeface="+mn-ea"/>
                <a:cs typeface="+mn-cs"/>
              </a:defRPr>
            </a:lvl1pPr>
            <a:lvl2pPr algn="ctr" defTabSz="457200" rtl="0" fontAlgn="base">
              <a:spcBef>
                <a:spcPct val="0"/>
              </a:spcBef>
              <a:spcAft>
                <a:spcPct val="0"/>
              </a:spcAft>
              <a:defRPr sz="4400">
                <a:solidFill>
                  <a:schemeClr val="dk1"/>
                </a:solidFill>
                <a:latin typeface="+mn-lt"/>
                <a:ea typeface="+mn-ea"/>
                <a:cs typeface="+mn-cs"/>
              </a:defRPr>
            </a:lvl2pPr>
            <a:lvl3pPr algn="ctr" defTabSz="457200" rtl="0" fontAlgn="base">
              <a:spcBef>
                <a:spcPct val="0"/>
              </a:spcBef>
              <a:spcAft>
                <a:spcPct val="0"/>
              </a:spcAft>
              <a:defRPr sz="4400">
                <a:solidFill>
                  <a:schemeClr val="dk1"/>
                </a:solidFill>
                <a:latin typeface="+mn-lt"/>
                <a:ea typeface="+mn-ea"/>
                <a:cs typeface="+mn-cs"/>
              </a:defRPr>
            </a:lvl3pPr>
            <a:lvl4pPr algn="ctr" defTabSz="457200" rtl="0" fontAlgn="base">
              <a:spcBef>
                <a:spcPct val="0"/>
              </a:spcBef>
              <a:spcAft>
                <a:spcPct val="0"/>
              </a:spcAft>
              <a:defRPr sz="4400">
                <a:solidFill>
                  <a:schemeClr val="dk1"/>
                </a:solidFill>
                <a:latin typeface="+mn-lt"/>
                <a:ea typeface="+mn-ea"/>
                <a:cs typeface="+mn-cs"/>
              </a:defRPr>
            </a:lvl4pPr>
            <a:lvl5pPr algn="ctr" defTabSz="457200" rtl="0" fontAlgn="base">
              <a:spcBef>
                <a:spcPct val="0"/>
              </a:spcBef>
              <a:spcAft>
                <a:spcPct val="0"/>
              </a:spcAft>
              <a:defRPr sz="4400">
                <a:solidFill>
                  <a:schemeClr val="dk1"/>
                </a:solidFill>
                <a:latin typeface="+mn-lt"/>
                <a:ea typeface="+mn-ea"/>
                <a:cs typeface="+mn-cs"/>
              </a:defRPr>
            </a:lvl5pPr>
            <a:lvl6pPr marL="457200" algn="ctr" defTabSz="457200" rtl="0" fontAlgn="base">
              <a:spcBef>
                <a:spcPct val="0"/>
              </a:spcBef>
              <a:spcAft>
                <a:spcPct val="0"/>
              </a:spcAft>
              <a:defRPr sz="4400">
                <a:solidFill>
                  <a:schemeClr val="dk1"/>
                </a:solidFill>
                <a:latin typeface="+mn-lt"/>
                <a:ea typeface="+mn-ea"/>
                <a:cs typeface="+mn-cs"/>
              </a:defRPr>
            </a:lvl6pPr>
            <a:lvl7pPr marL="914400" algn="ctr" defTabSz="457200" rtl="0" fontAlgn="base">
              <a:spcBef>
                <a:spcPct val="0"/>
              </a:spcBef>
              <a:spcAft>
                <a:spcPct val="0"/>
              </a:spcAft>
              <a:defRPr sz="4400">
                <a:solidFill>
                  <a:schemeClr val="dk1"/>
                </a:solidFill>
                <a:latin typeface="+mn-lt"/>
                <a:ea typeface="+mn-ea"/>
                <a:cs typeface="+mn-cs"/>
              </a:defRPr>
            </a:lvl7pPr>
            <a:lvl8pPr marL="1371600" algn="ctr" defTabSz="457200" rtl="0" fontAlgn="base">
              <a:spcBef>
                <a:spcPct val="0"/>
              </a:spcBef>
              <a:spcAft>
                <a:spcPct val="0"/>
              </a:spcAft>
              <a:defRPr sz="4400">
                <a:solidFill>
                  <a:schemeClr val="dk1"/>
                </a:solidFill>
                <a:latin typeface="+mn-lt"/>
                <a:ea typeface="+mn-ea"/>
                <a:cs typeface="+mn-cs"/>
              </a:defRPr>
            </a:lvl8pPr>
            <a:lvl9pPr marL="1828800" algn="ctr" defTabSz="457200" rtl="0" fontAlgn="base">
              <a:spcBef>
                <a:spcPct val="0"/>
              </a:spcBef>
              <a:spcAft>
                <a:spcPct val="0"/>
              </a:spcAft>
              <a:defRPr sz="4400">
                <a:solidFill>
                  <a:schemeClr val="dk1"/>
                </a:solidFill>
                <a:latin typeface="+mn-lt"/>
                <a:ea typeface="+mn-ea"/>
                <a:cs typeface="+mn-cs"/>
              </a:defRPr>
            </a:lvl9pPr>
          </a:lstStyle>
          <a:p>
            <a:pPr>
              <a:defRPr/>
            </a:pPr>
            <a:r>
              <a:rPr lang="en-US" sz="4000" dirty="0" smtClean="0"/>
              <a:t>Handshake Performed</a:t>
            </a:r>
          </a:p>
        </p:txBody>
      </p:sp>
      <p:sp>
        <p:nvSpPr>
          <p:cNvPr id="6" name="TextBox 5"/>
          <p:cNvSpPr txBox="1"/>
          <p:nvPr/>
        </p:nvSpPr>
        <p:spPr>
          <a:xfrm>
            <a:off x="3181350" y="6111875"/>
            <a:ext cx="2890838" cy="368300"/>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lgn="ctr">
              <a:defRPr/>
            </a:pPr>
            <a:r>
              <a:rPr lang="en-US" dirty="0"/>
              <a:t>Four Way Handshake </a:t>
            </a:r>
          </a:p>
        </p:txBody>
      </p:sp>
      <p:sp>
        <p:nvSpPr>
          <p:cNvPr id="2" name="Rectangle 1"/>
          <p:cNvSpPr>
            <a:spLocks noChangeArrowheads="1"/>
          </p:cNvSpPr>
          <p:nvPr/>
        </p:nvSpPr>
        <p:spPr bwMode="auto">
          <a:xfrm>
            <a:off x="692150" y="1346200"/>
            <a:ext cx="1722438" cy="477838"/>
          </a:xfrm>
          <a:prstGeom prst="rect">
            <a:avLst/>
          </a:prstGeom>
          <a:gradFill rotWithShape="1">
            <a:gsLst>
              <a:gs pos="0">
                <a:srgbClr val="FFEBDB"/>
              </a:gs>
              <a:gs pos="64999">
                <a:srgbClr val="FFD0AA"/>
              </a:gs>
              <a:gs pos="100000">
                <a:srgbClr val="FFBE86"/>
              </a:gs>
            </a:gsLst>
            <a:lin ang="5400000" scaled="1"/>
          </a:gradFill>
          <a:ln w="9525">
            <a:solidFill>
              <a:srgbClr val="F69240"/>
            </a:solidFill>
            <a:miter lim="800000"/>
            <a:headEnd/>
            <a:tailEnd/>
          </a:ln>
          <a:effectLst>
            <a:outerShdw dist="20000" dir="5400000" rotWithShape="0">
              <a:srgbClr val="808080">
                <a:alpha val="37999"/>
              </a:srgbClr>
            </a:outerShdw>
          </a:effectLst>
        </p:spPr>
        <p:txBody>
          <a:bodyPr anchor="ctr"/>
          <a:lstStyle/>
          <a:p>
            <a:pPr algn="ctr">
              <a:defRPr/>
            </a:pPr>
            <a:r>
              <a:rPr lang="en-US" dirty="0">
                <a:solidFill>
                  <a:schemeClr val="dk1"/>
                </a:solidFill>
                <a:latin typeface="+mn-lt"/>
                <a:ea typeface="+mn-ea"/>
              </a:rPr>
              <a:t>Station</a:t>
            </a:r>
          </a:p>
        </p:txBody>
      </p:sp>
      <p:sp>
        <p:nvSpPr>
          <p:cNvPr id="7" name="Rectangle 6"/>
          <p:cNvSpPr>
            <a:spLocks noChangeArrowheads="1"/>
          </p:cNvSpPr>
          <p:nvPr/>
        </p:nvSpPr>
        <p:spPr bwMode="auto">
          <a:xfrm>
            <a:off x="6084888" y="1346200"/>
            <a:ext cx="1722437" cy="477838"/>
          </a:xfrm>
          <a:prstGeom prst="rect">
            <a:avLst/>
          </a:prstGeom>
          <a:gradFill rotWithShape="1">
            <a:gsLst>
              <a:gs pos="0">
                <a:srgbClr val="FFEBDB"/>
              </a:gs>
              <a:gs pos="64999">
                <a:srgbClr val="FFD0AA"/>
              </a:gs>
              <a:gs pos="100000">
                <a:srgbClr val="FFBE86"/>
              </a:gs>
            </a:gsLst>
            <a:lin ang="5400000" scaled="1"/>
          </a:gradFill>
          <a:ln w="9525">
            <a:solidFill>
              <a:srgbClr val="F69240"/>
            </a:solidFill>
            <a:miter lim="800000"/>
            <a:headEnd/>
            <a:tailEnd/>
          </a:ln>
          <a:effectLst>
            <a:outerShdw dist="20000" dir="5400000" rotWithShape="0">
              <a:srgbClr val="808080">
                <a:alpha val="37999"/>
              </a:srgbClr>
            </a:outerShdw>
          </a:effectLst>
        </p:spPr>
        <p:txBody>
          <a:bodyPr anchor="ctr"/>
          <a:lstStyle/>
          <a:p>
            <a:pPr algn="ctr">
              <a:defRPr/>
            </a:pPr>
            <a:r>
              <a:rPr lang="en-US" dirty="0">
                <a:solidFill>
                  <a:schemeClr val="dk1"/>
                </a:solidFill>
                <a:latin typeface="+mn-lt"/>
                <a:ea typeface="+mn-ea"/>
              </a:rPr>
              <a:t>AP</a:t>
            </a:r>
          </a:p>
        </p:txBody>
      </p:sp>
      <p:sp>
        <p:nvSpPr>
          <p:cNvPr id="8" name="Rectangle 7"/>
          <p:cNvSpPr>
            <a:spLocks noChangeArrowheads="1"/>
          </p:cNvSpPr>
          <p:nvPr/>
        </p:nvSpPr>
        <p:spPr bwMode="auto">
          <a:xfrm>
            <a:off x="692150" y="2541588"/>
            <a:ext cx="1722438" cy="928687"/>
          </a:xfrm>
          <a:prstGeom prst="rect">
            <a:avLst/>
          </a:prstGeom>
          <a:gradFill rotWithShape="1">
            <a:gsLst>
              <a:gs pos="0">
                <a:srgbClr val="FFEBDB"/>
              </a:gs>
              <a:gs pos="64999">
                <a:srgbClr val="FFD0AA"/>
              </a:gs>
              <a:gs pos="100000">
                <a:srgbClr val="FFBE86"/>
              </a:gs>
            </a:gsLst>
            <a:lin ang="5400000" scaled="1"/>
          </a:gradFill>
          <a:ln w="9525">
            <a:solidFill>
              <a:srgbClr val="F69240"/>
            </a:solidFill>
            <a:miter lim="800000"/>
            <a:headEnd/>
            <a:tailEnd/>
          </a:ln>
          <a:effectLst>
            <a:outerShdw dist="20000" dir="5400000" rotWithShape="0">
              <a:srgbClr val="808080">
                <a:alpha val="37999"/>
              </a:srgbClr>
            </a:outerShdw>
          </a:effectLst>
        </p:spPr>
        <p:txBody>
          <a:bodyPr anchor="ctr"/>
          <a:lstStyle/>
          <a:p>
            <a:pPr algn="ctr">
              <a:defRPr/>
            </a:pPr>
            <a:r>
              <a:rPr lang="en-US" dirty="0">
                <a:solidFill>
                  <a:schemeClr val="dk1"/>
                </a:solidFill>
                <a:latin typeface="+mn-lt"/>
                <a:ea typeface="+mn-ea"/>
              </a:rPr>
              <a:t>Station constructs the PTK</a:t>
            </a:r>
          </a:p>
        </p:txBody>
      </p:sp>
      <p:sp>
        <p:nvSpPr>
          <p:cNvPr id="9" name="Rectangle 8"/>
          <p:cNvSpPr>
            <a:spLocks noChangeArrowheads="1"/>
          </p:cNvSpPr>
          <p:nvPr/>
        </p:nvSpPr>
        <p:spPr bwMode="auto">
          <a:xfrm>
            <a:off x="6072188" y="4005263"/>
            <a:ext cx="1722437" cy="477837"/>
          </a:xfrm>
          <a:prstGeom prst="rect">
            <a:avLst/>
          </a:prstGeom>
          <a:gradFill rotWithShape="1">
            <a:gsLst>
              <a:gs pos="0">
                <a:srgbClr val="FFEBDB"/>
              </a:gs>
              <a:gs pos="64999">
                <a:srgbClr val="FFD0AA"/>
              </a:gs>
              <a:gs pos="100000">
                <a:srgbClr val="FFBE86"/>
              </a:gs>
            </a:gsLst>
            <a:lin ang="5400000" scaled="1"/>
          </a:gradFill>
          <a:ln w="9525">
            <a:solidFill>
              <a:srgbClr val="F69240"/>
            </a:solidFill>
            <a:miter lim="800000"/>
            <a:headEnd/>
            <a:tailEnd/>
          </a:ln>
          <a:effectLst>
            <a:outerShdw dist="20000" dir="5400000" rotWithShape="0">
              <a:srgbClr val="808080">
                <a:alpha val="37999"/>
              </a:srgbClr>
            </a:outerShdw>
          </a:effectLst>
        </p:spPr>
        <p:txBody>
          <a:bodyPr anchor="ctr"/>
          <a:lstStyle/>
          <a:p>
            <a:pPr algn="ctr">
              <a:defRPr/>
            </a:pPr>
            <a:r>
              <a:rPr lang="en-US" dirty="0">
                <a:solidFill>
                  <a:schemeClr val="dk1"/>
                </a:solidFill>
                <a:latin typeface="+mn-lt"/>
                <a:ea typeface="+mn-ea"/>
              </a:rPr>
              <a:t>AP constructs the PTK</a:t>
            </a:r>
          </a:p>
        </p:txBody>
      </p:sp>
      <p:cxnSp>
        <p:nvCxnSpPr>
          <p:cNvPr id="5" name="Straight Connector 4"/>
          <p:cNvCxnSpPr>
            <a:cxnSpLocks noChangeShapeType="1"/>
            <a:stCxn id="2" idx="2"/>
            <a:endCxn id="8" idx="0"/>
          </p:cNvCxnSpPr>
          <p:nvPr/>
        </p:nvCxnSpPr>
        <p:spPr bwMode="auto">
          <a:xfrm>
            <a:off x="1552575" y="1824038"/>
            <a:ext cx="0" cy="717550"/>
          </a:xfrm>
          <a:prstGeom prst="line">
            <a:avLst/>
          </a:prstGeom>
          <a:noFill/>
          <a:ln w="38100">
            <a:solidFill>
              <a:srgbClr val="F79646"/>
            </a:solidFill>
            <a:round/>
            <a:headEnd/>
            <a:tailEnd/>
          </a:ln>
          <a:effectLst>
            <a:outerShdw dist="23000" dir="5400000" rotWithShape="0">
              <a:srgbClr val="808080">
                <a:alpha val="34999"/>
              </a:srgbClr>
            </a:outerShdw>
          </a:effectLst>
        </p:spPr>
      </p:cxnSp>
      <p:cxnSp>
        <p:nvCxnSpPr>
          <p:cNvPr id="11" name="Straight Connector 10"/>
          <p:cNvCxnSpPr>
            <a:cxnSpLocks noChangeShapeType="1"/>
          </p:cNvCxnSpPr>
          <p:nvPr/>
        </p:nvCxnSpPr>
        <p:spPr bwMode="auto">
          <a:xfrm>
            <a:off x="1547813" y="3470275"/>
            <a:ext cx="4762" cy="2339975"/>
          </a:xfrm>
          <a:prstGeom prst="line">
            <a:avLst/>
          </a:prstGeom>
          <a:noFill/>
          <a:ln w="38100">
            <a:solidFill>
              <a:srgbClr val="F79646"/>
            </a:solidFill>
            <a:round/>
            <a:headEnd/>
            <a:tailEnd/>
          </a:ln>
          <a:effectLst>
            <a:outerShdw dist="23000" dir="5400000" rotWithShape="0">
              <a:srgbClr val="808080">
                <a:alpha val="34999"/>
              </a:srgbClr>
            </a:outerShdw>
          </a:effectLst>
        </p:spPr>
      </p:cxnSp>
      <p:cxnSp>
        <p:nvCxnSpPr>
          <p:cNvPr id="13" name="Straight Connector 12"/>
          <p:cNvCxnSpPr>
            <a:cxnSpLocks noChangeShapeType="1"/>
            <a:stCxn id="7" idx="2"/>
            <a:endCxn id="9" idx="0"/>
          </p:cNvCxnSpPr>
          <p:nvPr/>
        </p:nvCxnSpPr>
        <p:spPr bwMode="auto">
          <a:xfrm flipH="1">
            <a:off x="6934200" y="1824038"/>
            <a:ext cx="11113" cy="2181225"/>
          </a:xfrm>
          <a:prstGeom prst="line">
            <a:avLst/>
          </a:prstGeom>
          <a:noFill/>
          <a:ln w="38100">
            <a:solidFill>
              <a:srgbClr val="F79646"/>
            </a:solidFill>
            <a:round/>
            <a:headEnd/>
            <a:tailEnd/>
          </a:ln>
          <a:effectLst>
            <a:outerShdw dist="23000" dir="5400000" rotWithShape="0">
              <a:srgbClr val="808080">
                <a:alpha val="34999"/>
              </a:srgbClr>
            </a:outerShdw>
          </a:effectLst>
        </p:spPr>
      </p:cxnSp>
      <p:cxnSp>
        <p:nvCxnSpPr>
          <p:cNvPr id="17" name="Straight Connector 16"/>
          <p:cNvCxnSpPr>
            <a:cxnSpLocks noChangeShapeType="1"/>
            <a:stCxn id="9" idx="2"/>
          </p:cNvCxnSpPr>
          <p:nvPr/>
        </p:nvCxnSpPr>
        <p:spPr bwMode="auto">
          <a:xfrm>
            <a:off x="6934200" y="4483100"/>
            <a:ext cx="11113" cy="1327150"/>
          </a:xfrm>
          <a:prstGeom prst="line">
            <a:avLst/>
          </a:prstGeom>
          <a:noFill/>
          <a:ln w="38100">
            <a:solidFill>
              <a:srgbClr val="F79646"/>
            </a:solidFill>
            <a:round/>
            <a:headEnd/>
            <a:tailEnd/>
          </a:ln>
          <a:effectLst>
            <a:outerShdw dist="23000" dir="5400000" rotWithShape="0">
              <a:srgbClr val="808080">
                <a:alpha val="34999"/>
              </a:srgbClr>
            </a:outerShdw>
          </a:effectLst>
        </p:spPr>
      </p:cxnSp>
      <p:sp>
        <p:nvSpPr>
          <p:cNvPr id="19" name="Right Arrow 18"/>
          <p:cNvSpPr>
            <a:spLocks noChangeArrowheads="1"/>
          </p:cNvSpPr>
          <p:nvPr/>
        </p:nvSpPr>
        <p:spPr bwMode="auto">
          <a:xfrm>
            <a:off x="2778125" y="3589338"/>
            <a:ext cx="2968625" cy="214312"/>
          </a:xfrm>
          <a:prstGeom prst="rightArrow">
            <a:avLst>
              <a:gd name="adj1" fmla="val 50000"/>
              <a:gd name="adj2" fmla="val 50021"/>
            </a:avLst>
          </a:prstGeom>
          <a:gradFill rotWithShape="1">
            <a:gsLst>
              <a:gs pos="0">
                <a:srgbClr val="FFEBDB"/>
              </a:gs>
              <a:gs pos="64999">
                <a:srgbClr val="FFD0AA"/>
              </a:gs>
              <a:gs pos="100000">
                <a:srgbClr val="FFBE86"/>
              </a:gs>
            </a:gsLst>
            <a:lin ang="5400000" scaled="1"/>
          </a:gradFill>
          <a:ln w="9525">
            <a:solidFill>
              <a:srgbClr val="F69240"/>
            </a:solidFill>
            <a:miter lim="800000"/>
            <a:headEnd/>
            <a:tailEnd/>
          </a:ln>
          <a:effectLst>
            <a:outerShdw dist="20000" dir="5400000" rotWithShape="0">
              <a:srgbClr val="808080">
                <a:alpha val="37999"/>
              </a:srgbClr>
            </a:outerShdw>
          </a:effectLst>
        </p:spPr>
        <p:txBody>
          <a:bodyPr anchor="ctr"/>
          <a:lstStyle/>
          <a:p>
            <a:pPr algn="ctr">
              <a:defRPr/>
            </a:pPr>
            <a:endParaRPr lang="en-US">
              <a:solidFill>
                <a:schemeClr val="dk1"/>
              </a:solidFill>
              <a:latin typeface="+mn-lt"/>
              <a:ea typeface="+mn-ea"/>
            </a:endParaRPr>
          </a:p>
        </p:txBody>
      </p:sp>
      <p:sp>
        <p:nvSpPr>
          <p:cNvPr id="21" name="Right Arrow 20"/>
          <p:cNvSpPr>
            <a:spLocks noChangeArrowheads="1"/>
          </p:cNvSpPr>
          <p:nvPr/>
        </p:nvSpPr>
        <p:spPr bwMode="auto">
          <a:xfrm flipH="1">
            <a:off x="2778125" y="1979613"/>
            <a:ext cx="2968625" cy="214312"/>
          </a:xfrm>
          <a:prstGeom prst="rightArrow">
            <a:avLst>
              <a:gd name="adj1" fmla="val 50000"/>
              <a:gd name="adj2" fmla="val 50021"/>
            </a:avLst>
          </a:prstGeom>
          <a:gradFill rotWithShape="1">
            <a:gsLst>
              <a:gs pos="0">
                <a:srgbClr val="FFEBDB"/>
              </a:gs>
              <a:gs pos="64999">
                <a:srgbClr val="FFD0AA"/>
              </a:gs>
              <a:gs pos="100000">
                <a:srgbClr val="FFBE86"/>
              </a:gs>
            </a:gsLst>
            <a:lin ang="5400000" scaled="1"/>
          </a:gradFill>
          <a:ln w="9525">
            <a:solidFill>
              <a:srgbClr val="F69240"/>
            </a:solidFill>
            <a:miter lim="800000"/>
            <a:headEnd/>
            <a:tailEnd/>
          </a:ln>
          <a:effectLst>
            <a:outerShdw dist="20000" dir="5400000" rotWithShape="0">
              <a:srgbClr val="808080">
                <a:alpha val="37999"/>
              </a:srgbClr>
            </a:outerShdw>
          </a:effectLst>
        </p:spPr>
        <p:txBody>
          <a:bodyPr anchor="ctr"/>
          <a:lstStyle/>
          <a:p>
            <a:pPr algn="ctr">
              <a:defRPr/>
            </a:pPr>
            <a:endParaRPr lang="en-US">
              <a:solidFill>
                <a:schemeClr val="dk1"/>
              </a:solidFill>
              <a:latin typeface="+mn-lt"/>
              <a:ea typeface="+mn-ea"/>
            </a:endParaRPr>
          </a:p>
        </p:txBody>
      </p:sp>
      <p:sp>
        <p:nvSpPr>
          <p:cNvPr id="22" name="Right Arrow 21"/>
          <p:cNvSpPr>
            <a:spLocks noChangeArrowheads="1"/>
          </p:cNvSpPr>
          <p:nvPr/>
        </p:nvSpPr>
        <p:spPr bwMode="auto">
          <a:xfrm flipH="1">
            <a:off x="2778125" y="4848225"/>
            <a:ext cx="2968625" cy="214313"/>
          </a:xfrm>
          <a:prstGeom prst="rightArrow">
            <a:avLst>
              <a:gd name="adj1" fmla="val 50000"/>
              <a:gd name="adj2" fmla="val 50020"/>
            </a:avLst>
          </a:prstGeom>
          <a:gradFill rotWithShape="1">
            <a:gsLst>
              <a:gs pos="0">
                <a:srgbClr val="FFEBDB"/>
              </a:gs>
              <a:gs pos="64999">
                <a:srgbClr val="FFD0AA"/>
              </a:gs>
              <a:gs pos="100000">
                <a:srgbClr val="FFBE86"/>
              </a:gs>
            </a:gsLst>
            <a:lin ang="5400000" scaled="1"/>
          </a:gradFill>
          <a:ln w="9525">
            <a:solidFill>
              <a:srgbClr val="F69240"/>
            </a:solidFill>
            <a:miter lim="800000"/>
            <a:headEnd/>
            <a:tailEnd/>
          </a:ln>
          <a:effectLst>
            <a:outerShdw dist="20000" dir="5400000" rotWithShape="0">
              <a:srgbClr val="808080">
                <a:alpha val="37999"/>
              </a:srgbClr>
            </a:outerShdw>
          </a:effectLst>
        </p:spPr>
        <p:txBody>
          <a:bodyPr anchor="ctr"/>
          <a:lstStyle/>
          <a:p>
            <a:pPr algn="ctr">
              <a:defRPr/>
            </a:pPr>
            <a:endParaRPr lang="en-US">
              <a:solidFill>
                <a:schemeClr val="dk1"/>
              </a:solidFill>
              <a:latin typeface="+mn-lt"/>
              <a:ea typeface="+mn-ea"/>
            </a:endParaRPr>
          </a:p>
        </p:txBody>
      </p:sp>
      <p:sp>
        <p:nvSpPr>
          <p:cNvPr id="23" name="Right Arrow 22"/>
          <p:cNvSpPr>
            <a:spLocks noChangeArrowheads="1"/>
          </p:cNvSpPr>
          <p:nvPr/>
        </p:nvSpPr>
        <p:spPr bwMode="auto">
          <a:xfrm>
            <a:off x="2778125" y="5502275"/>
            <a:ext cx="2968625" cy="214313"/>
          </a:xfrm>
          <a:prstGeom prst="rightArrow">
            <a:avLst>
              <a:gd name="adj1" fmla="val 50000"/>
              <a:gd name="adj2" fmla="val 50020"/>
            </a:avLst>
          </a:prstGeom>
          <a:gradFill rotWithShape="1">
            <a:gsLst>
              <a:gs pos="0">
                <a:srgbClr val="FFEBDB"/>
              </a:gs>
              <a:gs pos="64999">
                <a:srgbClr val="FFD0AA"/>
              </a:gs>
              <a:gs pos="100000">
                <a:srgbClr val="FFBE86"/>
              </a:gs>
            </a:gsLst>
            <a:lin ang="5400000" scaled="1"/>
          </a:gradFill>
          <a:ln w="9525">
            <a:solidFill>
              <a:srgbClr val="F69240"/>
            </a:solidFill>
            <a:miter lim="800000"/>
            <a:headEnd/>
            <a:tailEnd/>
          </a:ln>
          <a:effectLst>
            <a:outerShdw dist="20000" dir="5400000" rotWithShape="0">
              <a:srgbClr val="808080">
                <a:alpha val="37999"/>
              </a:srgbClr>
            </a:outerShdw>
          </a:effectLst>
        </p:spPr>
        <p:txBody>
          <a:bodyPr anchor="ctr"/>
          <a:lstStyle/>
          <a:p>
            <a:pPr algn="ctr">
              <a:defRPr/>
            </a:pPr>
            <a:endParaRPr lang="en-US">
              <a:solidFill>
                <a:schemeClr val="dk1"/>
              </a:solidFill>
              <a:latin typeface="+mn-lt"/>
              <a:ea typeface="+mn-ea"/>
            </a:endParaRPr>
          </a:p>
        </p:txBody>
      </p:sp>
      <p:sp>
        <p:nvSpPr>
          <p:cNvPr id="28687" name="TextBox 19"/>
          <p:cNvSpPr txBox="1">
            <a:spLocks noChangeArrowheads="1"/>
          </p:cNvSpPr>
          <p:nvPr/>
        </p:nvSpPr>
        <p:spPr bwMode="auto">
          <a:xfrm>
            <a:off x="3306763" y="1611313"/>
            <a:ext cx="1735137" cy="368300"/>
          </a:xfrm>
          <a:prstGeom prst="rect">
            <a:avLst/>
          </a:prstGeom>
          <a:noFill/>
          <a:ln w="9525">
            <a:noFill/>
            <a:miter lim="800000"/>
            <a:headEnd/>
            <a:tailEnd/>
          </a:ln>
        </p:spPr>
        <p:txBody>
          <a:bodyPr>
            <a:spAutoFit/>
          </a:bodyPr>
          <a:lstStyle/>
          <a:p>
            <a:pPr algn="ctr"/>
            <a:r>
              <a:rPr lang="en-US"/>
              <a:t>ANonce</a:t>
            </a:r>
          </a:p>
        </p:txBody>
      </p:sp>
      <p:sp>
        <p:nvSpPr>
          <p:cNvPr id="28688" name="TextBox 24"/>
          <p:cNvSpPr txBox="1">
            <a:spLocks noChangeArrowheads="1"/>
          </p:cNvSpPr>
          <p:nvPr/>
        </p:nvSpPr>
        <p:spPr bwMode="auto">
          <a:xfrm>
            <a:off x="3306763" y="3209925"/>
            <a:ext cx="1735137" cy="369888"/>
          </a:xfrm>
          <a:prstGeom prst="rect">
            <a:avLst/>
          </a:prstGeom>
          <a:noFill/>
          <a:ln w="9525">
            <a:noFill/>
            <a:miter lim="800000"/>
            <a:headEnd/>
            <a:tailEnd/>
          </a:ln>
        </p:spPr>
        <p:txBody>
          <a:bodyPr>
            <a:spAutoFit/>
          </a:bodyPr>
          <a:lstStyle/>
          <a:p>
            <a:pPr algn="ctr"/>
            <a:r>
              <a:rPr lang="en-US"/>
              <a:t>SNonce + MIC</a:t>
            </a:r>
          </a:p>
        </p:txBody>
      </p:sp>
      <p:sp>
        <p:nvSpPr>
          <p:cNvPr id="28689" name="TextBox 25"/>
          <p:cNvSpPr txBox="1">
            <a:spLocks noChangeArrowheads="1"/>
          </p:cNvSpPr>
          <p:nvPr/>
        </p:nvSpPr>
        <p:spPr bwMode="auto">
          <a:xfrm>
            <a:off x="3306763" y="4479925"/>
            <a:ext cx="1735137" cy="368300"/>
          </a:xfrm>
          <a:prstGeom prst="rect">
            <a:avLst/>
          </a:prstGeom>
          <a:noFill/>
          <a:ln w="9525">
            <a:noFill/>
            <a:miter lim="800000"/>
            <a:headEnd/>
            <a:tailEnd/>
          </a:ln>
        </p:spPr>
        <p:txBody>
          <a:bodyPr>
            <a:spAutoFit/>
          </a:bodyPr>
          <a:lstStyle/>
          <a:p>
            <a:pPr algn="ctr"/>
            <a:r>
              <a:rPr lang="en-US"/>
              <a:t>GTK + MIC</a:t>
            </a:r>
          </a:p>
        </p:txBody>
      </p:sp>
      <p:sp>
        <p:nvSpPr>
          <p:cNvPr id="28690" name="TextBox 26"/>
          <p:cNvSpPr txBox="1">
            <a:spLocks noChangeArrowheads="1"/>
          </p:cNvSpPr>
          <p:nvPr/>
        </p:nvSpPr>
        <p:spPr bwMode="auto">
          <a:xfrm>
            <a:off x="3306763" y="5133975"/>
            <a:ext cx="1735137" cy="368300"/>
          </a:xfrm>
          <a:prstGeom prst="rect">
            <a:avLst/>
          </a:prstGeom>
          <a:noFill/>
          <a:ln w="9525">
            <a:noFill/>
            <a:miter lim="800000"/>
            <a:headEnd/>
            <a:tailEnd/>
          </a:ln>
        </p:spPr>
        <p:txBody>
          <a:bodyPr>
            <a:spAutoFit/>
          </a:bodyPr>
          <a:lstStyle/>
          <a:p>
            <a:pPr algn="ctr"/>
            <a:r>
              <a:rPr lang="en-US"/>
              <a:t>ACK</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369888" y="242888"/>
            <a:ext cx="8358187" cy="708025"/>
          </a:xfrm>
          <a:prstGeom prst="rec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dist="20000" dir="5400000" rotWithShape="0">
              <a:srgbClr val="808080">
                <a:alpha val="37999"/>
              </a:srgbClr>
            </a:outerShdw>
          </a:effectLst>
        </p:spPr>
        <p:txBody>
          <a:bodyPr>
            <a:spAutoFit/>
          </a:bodyPr>
          <a:lstStyle/>
          <a:p>
            <a:pPr fontAlgn="auto">
              <a:spcBef>
                <a:spcPts val="0"/>
              </a:spcBef>
              <a:spcAft>
                <a:spcPts val="0"/>
              </a:spcAft>
              <a:defRPr/>
            </a:pPr>
            <a:r>
              <a:rPr lang="en-US" sz="4000" dirty="0">
                <a:solidFill>
                  <a:schemeClr val="dk1"/>
                </a:solidFill>
                <a:latin typeface="+mn-lt"/>
                <a:ea typeface="+mn-ea"/>
              </a:rPr>
              <a:t>WEP Attacks</a:t>
            </a:r>
          </a:p>
        </p:txBody>
      </p:sp>
      <p:sp>
        <p:nvSpPr>
          <p:cNvPr id="8" name="TextBox 7"/>
          <p:cNvSpPr txBox="1"/>
          <p:nvPr/>
        </p:nvSpPr>
        <p:spPr>
          <a:xfrm>
            <a:off x="369888" y="950913"/>
            <a:ext cx="8774112" cy="5355312"/>
          </a:xfrm>
          <a:prstGeom prst="rect">
            <a:avLst/>
          </a:prstGeom>
          <a:noFill/>
        </p:spPr>
        <p:txBody>
          <a:bodyPr wrap="square">
            <a:spAutoFit/>
          </a:bodyPr>
          <a:lstStyle/>
          <a:p>
            <a:pPr marL="285750" indent="-285750">
              <a:buFont typeface="Wingdings" charset="2"/>
              <a:buChar char="§"/>
              <a:defRPr/>
            </a:pPr>
            <a:endParaRPr lang="en-US" dirty="0" smtClean="0">
              <a:latin typeface="Calibri" charset="0"/>
              <a:ea typeface="ＭＳ Ｐゴシック" charset="0"/>
              <a:cs typeface="ＭＳ Ｐゴシック" charset="0"/>
            </a:endParaRPr>
          </a:p>
          <a:p>
            <a:pPr marL="285750" indent="-285750">
              <a:buFont typeface="Wingdings" charset="2"/>
              <a:buChar char="§"/>
              <a:defRPr/>
            </a:pPr>
            <a:endParaRPr lang="en-US" dirty="0" smtClean="0">
              <a:latin typeface="Calibri" charset="0"/>
              <a:ea typeface="ＭＳ Ｐゴシック" charset="0"/>
              <a:cs typeface="ＭＳ Ｐゴシック" charset="0"/>
            </a:endParaRPr>
          </a:p>
          <a:p>
            <a:pPr marL="285750" indent="-285750">
              <a:buFont typeface="Wingdings" charset="2"/>
              <a:buChar char="§"/>
              <a:defRPr/>
            </a:pPr>
            <a:r>
              <a:rPr lang="en-US" dirty="0" smtClean="0">
                <a:latin typeface="Calibri" charset="0"/>
                <a:ea typeface="ＭＳ Ｐゴシック" charset="0"/>
                <a:cs typeface="ＭＳ Ｐゴシック" charset="0"/>
              </a:rPr>
              <a:t>-</a:t>
            </a:r>
            <a:r>
              <a:rPr lang="en-US" dirty="0">
                <a:latin typeface="Calibri" charset="0"/>
                <a:ea typeface="ＭＳ Ｐゴシック" charset="0"/>
                <a:cs typeface="ＭＳ Ｐゴシック" charset="0"/>
              </a:rPr>
              <a:t>p 0841 </a:t>
            </a:r>
            <a:r>
              <a:rPr lang="en-US" dirty="0" smtClean="0">
                <a:latin typeface="Calibri" charset="0"/>
                <a:ea typeface="ＭＳ Ｐゴシック" charset="0"/>
                <a:cs typeface="ＭＳ Ｐゴシック" charset="0"/>
              </a:rPr>
              <a:t>:</a:t>
            </a:r>
          </a:p>
          <a:p>
            <a:r>
              <a:rPr lang="en-US" dirty="0">
                <a:latin typeface="Calibri" charset="0"/>
                <a:ea typeface="ＭＳ Ｐゴシック" charset="0"/>
                <a:cs typeface="ＭＳ Ｐゴシック" charset="0"/>
              </a:rPr>
              <a:t> </a:t>
            </a:r>
            <a:r>
              <a:rPr lang="en-US" dirty="0" smtClean="0">
                <a:latin typeface="Calibri" charset="0"/>
                <a:ea typeface="ＭＳ Ｐゴシック" charset="0"/>
                <a:cs typeface="ＭＳ Ｐゴシック" charset="0"/>
              </a:rPr>
              <a:t>        *</a:t>
            </a:r>
            <a:r>
              <a:rPr lang="en-US" dirty="0"/>
              <a:t>This attack allows </a:t>
            </a:r>
            <a:r>
              <a:rPr lang="en-US" dirty="0" smtClean="0"/>
              <a:t>to </a:t>
            </a:r>
            <a:r>
              <a:rPr lang="en-US" dirty="0"/>
              <a:t>choose a specific packet for replaying</a:t>
            </a:r>
          </a:p>
          <a:p>
            <a:r>
              <a:rPr lang="en-US" dirty="0"/>
              <a:t>              (injecting). The attack can obtain packets to  replay  from  two</a:t>
            </a:r>
          </a:p>
          <a:p>
            <a:r>
              <a:rPr lang="en-US" dirty="0"/>
              <a:t>              sources.  The first being a live flow of packets from </a:t>
            </a:r>
            <a:r>
              <a:rPr lang="en-US" dirty="0" smtClean="0"/>
              <a:t>the </a:t>
            </a:r>
            <a:r>
              <a:rPr lang="en-US" dirty="0"/>
              <a:t>wire‐</a:t>
            </a:r>
          </a:p>
          <a:p>
            <a:r>
              <a:rPr lang="en-US" dirty="0"/>
              <a:t>              less card. The second being from a </a:t>
            </a:r>
            <a:r>
              <a:rPr lang="en-US" dirty="0" err="1"/>
              <a:t>pcap</a:t>
            </a:r>
            <a:r>
              <a:rPr lang="en-US" dirty="0"/>
              <a:t>  file.  Reading  from  a</a:t>
            </a:r>
          </a:p>
          <a:p>
            <a:r>
              <a:rPr lang="en-US" dirty="0"/>
              <a:t>              file  is an often overlooked feature of </a:t>
            </a:r>
            <a:r>
              <a:rPr lang="en-US" dirty="0" err="1"/>
              <a:t>aireplay-ng</a:t>
            </a:r>
            <a:r>
              <a:rPr lang="en-US" dirty="0"/>
              <a:t>. This allows</a:t>
            </a:r>
          </a:p>
          <a:p>
            <a:r>
              <a:rPr lang="en-US" dirty="0"/>
              <a:t>              </a:t>
            </a:r>
            <a:r>
              <a:rPr lang="en-US" dirty="0" smtClean="0"/>
              <a:t>us to  </a:t>
            </a:r>
            <a:r>
              <a:rPr lang="en-US" dirty="0"/>
              <a:t>read packets from other capture  sessions  or  quite  often,</a:t>
            </a:r>
          </a:p>
          <a:p>
            <a:r>
              <a:rPr lang="en-US" dirty="0"/>
              <a:t>              various attacks generate </a:t>
            </a:r>
            <a:r>
              <a:rPr lang="en-US" dirty="0" err="1"/>
              <a:t>pcap</a:t>
            </a:r>
            <a:r>
              <a:rPr lang="en-US" dirty="0"/>
              <a:t> files for easy reuse. A common use</a:t>
            </a:r>
          </a:p>
          <a:p>
            <a:r>
              <a:rPr lang="en-US" dirty="0"/>
              <a:t>              of reading a file containing a packet your created with  packet‐</a:t>
            </a:r>
          </a:p>
          <a:p>
            <a:r>
              <a:rPr lang="en-US" dirty="0"/>
              <a:t>              forge-</a:t>
            </a:r>
            <a:r>
              <a:rPr lang="en-US" dirty="0" err="1"/>
              <a:t>ng</a:t>
            </a:r>
            <a:r>
              <a:rPr lang="en-US" dirty="0"/>
              <a:t>.</a:t>
            </a:r>
          </a:p>
          <a:p>
            <a:endParaRPr lang="en-US" dirty="0">
              <a:latin typeface="Calibri" charset="0"/>
              <a:ea typeface="ＭＳ Ｐゴシック" charset="0"/>
              <a:cs typeface="ＭＳ Ｐゴシック" charset="0"/>
            </a:endParaRPr>
          </a:p>
          <a:p>
            <a:pPr marL="742950" lvl="1" indent="-285750">
              <a:buFont typeface="Lucida Grande"/>
              <a:buChar char="*"/>
              <a:defRPr/>
            </a:pPr>
            <a:r>
              <a:rPr lang="en-US" dirty="0">
                <a:latin typeface="Calibri" charset="0"/>
                <a:ea typeface="ＭＳ Ｐゴシック" charset="0"/>
                <a:cs typeface="ＭＳ Ｐゴシック" charset="0"/>
              </a:rPr>
              <a:t>Sets the Frame Control Field such that the packet looks like it is being sent from a wireless client to the access point.</a:t>
            </a:r>
          </a:p>
          <a:p>
            <a:pPr marL="742950" lvl="1" indent="-285750">
              <a:buFont typeface="Lucida Grande"/>
              <a:buChar char="*"/>
              <a:defRPr/>
            </a:pPr>
            <a:r>
              <a:rPr lang="en-US" dirty="0">
                <a:latin typeface="Calibri" charset="0"/>
                <a:ea typeface="ＭＳ Ｐゴシック" charset="0"/>
                <a:cs typeface="ＭＳ Ｐゴシック" charset="0"/>
              </a:rPr>
              <a:t>Usage: aireplay-ng -2 &lt;filter options&gt; &lt;replay options&gt; -r &lt;file name&gt; &lt;replay-interface&gt;</a:t>
            </a:r>
          </a:p>
          <a:p>
            <a:pPr marL="742950" lvl="1" indent="-285750">
              <a:buFont typeface="Lucida Grande"/>
              <a:buChar char="*"/>
              <a:defRPr/>
            </a:pPr>
            <a:endParaRPr lang="en-US" dirty="0">
              <a:latin typeface="Calibri" charset="0"/>
              <a:ea typeface="ＭＳ Ｐゴシック" charset="0"/>
              <a:cs typeface="ＭＳ Ｐゴシック" charset="0"/>
            </a:endParaRPr>
          </a:p>
          <a:p>
            <a:pPr lvl="1">
              <a:defRPr/>
            </a:pPr>
            <a:endParaRPr lang="en-US" dirty="0">
              <a:latin typeface="Calibri" charset="0"/>
              <a:ea typeface="ＭＳ Ｐゴシック" charset="0"/>
              <a:cs typeface="ＭＳ Ｐゴシック"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5">
              <a:lumMod val="60000"/>
              <a:lumOff val="40000"/>
            </a:schemeClr>
          </a:solidFill>
        </p:spPr>
        <p:txBody>
          <a:bodyPr/>
          <a:lstStyle/>
          <a:p>
            <a:r>
              <a:rPr lang="en-US" dirty="0" smtClean="0"/>
              <a:t>Acknowledgement</a:t>
            </a:r>
            <a:endParaRPr lang="en-US" dirty="0"/>
          </a:p>
        </p:txBody>
      </p:sp>
      <p:sp>
        <p:nvSpPr>
          <p:cNvPr id="5" name="TextBox 4"/>
          <p:cNvSpPr txBox="1"/>
          <p:nvPr/>
        </p:nvSpPr>
        <p:spPr>
          <a:xfrm>
            <a:off x="239151" y="1417638"/>
            <a:ext cx="8721969" cy="4801314"/>
          </a:xfrm>
          <a:prstGeom prst="rect">
            <a:avLst/>
          </a:prstGeom>
          <a:noFill/>
        </p:spPr>
        <p:txBody>
          <a:bodyPr wrap="square" rtlCol="0">
            <a:spAutoFit/>
          </a:bodyPr>
          <a:lstStyle/>
          <a:p>
            <a:r>
              <a:rPr lang="en-US" dirty="0">
                <a:latin typeface="Arial" pitchFamily="34" charset="0"/>
                <a:cs typeface="Arial" pitchFamily="34" charset="0"/>
              </a:rPr>
              <a:t> </a:t>
            </a:r>
            <a:r>
              <a:rPr lang="en-US" dirty="0" smtClean="0">
                <a:latin typeface="Arial" pitchFamily="34" charset="0"/>
                <a:cs typeface="Arial" pitchFamily="34" charset="0"/>
              </a:rPr>
              <a:t>The </a:t>
            </a:r>
            <a:r>
              <a:rPr lang="en-US" dirty="0">
                <a:latin typeface="Arial" pitchFamily="34" charset="0"/>
                <a:cs typeface="Arial" pitchFamily="34" charset="0"/>
              </a:rPr>
              <a:t>success and outcome of this project required a lot of guidance and assistance from many people and we are extremely fortunate to have got this all along the completion of our project </a:t>
            </a:r>
            <a:r>
              <a:rPr lang="en-US" dirty="0" smtClean="0">
                <a:latin typeface="Arial" pitchFamily="34" charset="0"/>
                <a:cs typeface="Arial" pitchFamily="34" charset="0"/>
              </a:rPr>
              <a:t>work. Whatever </a:t>
            </a:r>
            <a:r>
              <a:rPr lang="en-US" dirty="0">
                <a:latin typeface="Arial" pitchFamily="34" charset="0"/>
                <a:cs typeface="Arial" pitchFamily="34" charset="0"/>
              </a:rPr>
              <a:t>we have done is only due to such guidance and assistance and we would not forget to thank them</a:t>
            </a:r>
            <a:r>
              <a:rPr lang="en-US" dirty="0" smtClean="0">
                <a:latin typeface="Arial" pitchFamily="34" charset="0"/>
                <a:cs typeface="Arial" pitchFamily="34" charset="0"/>
              </a:rPr>
              <a:t>.</a:t>
            </a:r>
          </a:p>
          <a:p>
            <a:endParaRPr lang="en-US" dirty="0">
              <a:latin typeface="Arial" pitchFamily="34" charset="0"/>
              <a:cs typeface="Arial" pitchFamily="34" charset="0"/>
            </a:endParaRPr>
          </a:p>
          <a:p>
            <a:r>
              <a:rPr lang="en-US" dirty="0">
                <a:latin typeface="Arial" pitchFamily="34" charset="0"/>
                <a:cs typeface="Arial" pitchFamily="34" charset="0"/>
              </a:rPr>
              <a:t>We respect and thank </a:t>
            </a:r>
            <a:r>
              <a:rPr lang="en-US" b="1" i="1" dirty="0">
                <a:latin typeface="Arial" pitchFamily="34" charset="0"/>
                <a:cs typeface="Arial" pitchFamily="34" charset="0"/>
              </a:rPr>
              <a:t>Ms. Shikha Verma</a:t>
            </a:r>
            <a:r>
              <a:rPr lang="en-US" dirty="0">
                <a:latin typeface="Arial" pitchFamily="34" charset="0"/>
                <a:cs typeface="Arial" pitchFamily="34" charset="0"/>
              </a:rPr>
              <a:t>, for giving us an opportunity to do the project work in </a:t>
            </a:r>
            <a:r>
              <a:rPr lang="en-US" b="1" dirty="0">
                <a:latin typeface="Arial" pitchFamily="34" charset="0"/>
                <a:cs typeface="Arial" pitchFamily="34" charset="0"/>
              </a:rPr>
              <a:t>‘WIFI-PENETRATION TESTING’</a:t>
            </a:r>
            <a:r>
              <a:rPr lang="en-US" dirty="0">
                <a:latin typeface="Arial" pitchFamily="34" charset="0"/>
                <a:cs typeface="Arial" pitchFamily="34" charset="0"/>
              </a:rPr>
              <a:t> and providing us all support and guidance which made us complete the project on time. We are extremely grateful to her for providing such a nice support and guidance though she had a busy schedule managing her departmental routines.</a:t>
            </a:r>
          </a:p>
          <a:p>
            <a:r>
              <a:rPr lang="en-US" dirty="0">
                <a:latin typeface="Arial" pitchFamily="34" charset="0"/>
                <a:cs typeface="Arial" pitchFamily="34" charset="0"/>
              </a:rPr>
              <a:t> </a:t>
            </a:r>
          </a:p>
          <a:p>
            <a:r>
              <a:rPr lang="en-US" dirty="0">
                <a:latin typeface="Arial" pitchFamily="34" charset="0"/>
                <a:cs typeface="Arial" pitchFamily="34" charset="0"/>
              </a:rPr>
              <a:t>We owe our profound gratitude to all those who were involved in this project directly or indirectly through their timely </a:t>
            </a:r>
            <a:r>
              <a:rPr lang="en-US" dirty="0" smtClean="0">
                <a:latin typeface="Arial" pitchFamily="34" charset="0"/>
                <a:cs typeface="Arial" pitchFamily="34" charset="0"/>
              </a:rPr>
              <a:t>support. We </a:t>
            </a:r>
            <a:r>
              <a:rPr lang="en-US" dirty="0">
                <a:latin typeface="Arial" pitchFamily="34" charset="0"/>
                <a:cs typeface="Arial" pitchFamily="34" charset="0"/>
              </a:rPr>
              <a:t>are thankful to and fortunate enough to each other in our group, who took keen interest </a:t>
            </a:r>
            <a:r>
              <a:rPr lang="en-US" dirty="0" smtClean="0">
                <a:latin typeface="Arial" pitchFamily="34" charset="0"/>
                <a:cs typeface="Arial" pitchFamily="34" charset="0"/>
              </a:rPr>
              <a:t>in </a:t>
            </a:r>
            <a:r>
              <a:rPr lang="en-US" dirty="0">
                <a:latin typeface="Arial" pitchFamily="34" charset="0"/>
                <a:cs typeface="Arial" pitchFamily="34" charset="0"/>
              </a:rPr>
              <a:t>our project work and guided each other all along, till the completion of the project work by providing all the necessary information for developing a good system.</a:t>
            </a:r>
          </a:p>
          <a:p>
            <a:r>
              <a:rPr lang="en-US" dirty="0">
                <a:latin typeface="Arial" pitchFamily="34" charset="0"/>
                <a:cs typeface="Arial" pitchFamily="34" charset="0"/>
              </a:rPr>
              <a:t> </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369888" y="242888"/>
            <a:ext cx="8358187" cy="708025"/>
          </a:xfrm>
          <a:prstGeom prst="rec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dist="20000" dir="5400000" rotWithShape="0">
              <a:srgbClr val="808080">
                <a:alpha val="37999"/>
              </a:srgbClr>
            </a:outerShdw>
          </a:effectLst>
        </p:spPr>
        <p:txBody>
          <a:bodyPr>
            <a:spAutoFit/>
          </a:bodyPr>
          <a:lstStyle/>
          <a:p>
            <a:pPr fontAlgn="auto">
              <a:spcBef>
                <a:spcPts val="0"/>
              </a:spcBef>
              <a:spcAft>
                <a:spcPts val="0"/>
              </a:spcAft>
              <a:defRPr/>
            </a:pPr>
            <a:r>
              <a:rPr lang="en-US" sz="4000" dirty="0">
                <a:solidFill>
                  <a:schemeClr val="dk1"/>
                </a:solidFill>
                <a:latin typeface="+mn-lt"/>
                <a:ea typeface="+mn-ea"/>
              </a:rPr>
              <a:t>WEP Attacks</a:t>
            </a:r>
          </a:p>
        </p:txBody>
      </p:sp>
      <p:sp>
        <p:nvSpPr>
          <p:cNvPr id="6" name="TextBox 5"/>
          <p:cNvSpPr txBox="1"/>
          <p:nvPr/>
        </p:nvSpPr>
        <p:spPr>
          <a:xfrm>
            <a:off x="369888" y="1223889"/>
            <a:ext cx="8358187" cy="5078313"/>
          </a:xfrm>
          <a:prstGeom prst="rect">
            <a:avLst/>
          </a:prstGeom>
          <a:noFill/>
        </p:spPr>
        <p:txBody>
          <a:bodyPr wrap="square" rtlCol="0">
            <a:spAutoFit/>
          </a:bodyPr>
          <a:lstStyle/>
          <a:p>
            <a:pPr marL="285750" indent="-285750">
              <a:buFont typeface="Wingdings" charset="2"/>
              <a:buChar char="§"/>
              <a:defRPr/>
            </a:pPr>
            <a:r>
              <a:rPr lang="en-US" dirty="0">
                <a:latin typeface="Calibri" charset="0"/>
                <a:ea typeface="ＭＳ Ｐゴシック" charset="0"/>
                <a:cs typeface="ＭＳ Ｐゴシック" charset="0"/>
              </a:rPr>
              <a:t>ARP Request Replay Attack:</a:t>
            </a:r>
          </a:p>
          <a:p>
            <a:r>
              <a:rPr lang="en-US" dirty="0">
                <a:latin typeface="Calibri" charset="0"/>
                <a:ea typeface="ＭＳ Ｐゴシック" charset="0"/>
                <a:cs typeface="ＭＳ Ｐゴシック" charset="0"/>
              </a:rPr>
              <a:t>         *    </a:t>
            </a:r>
            <a:r>
              <a:rPr lang="en-US" dirty="0"/>
              <a:t>The  classic ARP request replay attack is the most effective way</a:t>
            </a:r>
          </a:p>
          <a:p>
            <a:r>
              <a:rPr lang="en-US" dirty="0"/>
              <a:t>              to generate new initialization vectors  (IVs),  and  works  very</a:t>
            </a:r>
          </a:p>
          <a:p>
            <a:r>
              <a:rPr lang="en-US" dirty="0"/>
              <a:t>              reliably. The program listens for an ARP packet then retransmits</a:t>
            </a:r>
          </a:p>
          <a:p>
            <a:r>
              <a:rPr lang="en-US" dirty="0"/>
              <a:t>              it back to the access point. This, in turn,  causes  the  access</a:t>
            </a:r>
          </a:p>
          <a:p>
            <a:r>
              <a:rPr lang="en-US" dirty="0"/>
              <a:t>              point  to  repeat  the  ARP  packet  with  a new IV. The program</a:t>
            </a:r>
          </a:p>
          <a:p>
            <a:r>
              <a:rPr lang="en-US" dirty="0"/>
              <a:t>              retransmits the same ARP packet over and over. However, each ARP</a:t>
            </a:r>
          </a:p>
          <a:p>
            <a:r>
              <a:rPr lang="en-US" dirty="0"/>
              <a:t>              packet  repeated  by  the  access point has a new IVs. It is all</a:t>
            </a:r>
          </a:p>
          <a:p>
            <a:r>
              <a:rPr lang="en-US" dirty="0"/>
              <a:t>              these new IVs which allow you to determine the WEP key</a:t>
            </a:r>
            <a:r>
              <a:rPr lang="en-US" dirty="0" smtClean="0"/>
              <a:t>.</a:t>
            </a:r>
          </a:p>
          <a:p>
            <a:endParaRPr lang="en-US" dirty="0"/>
          </a:p>
          <a:p>
            <a:pPr marL="285750" indent="-285750">
              <a:defRPr/>
            </a:pPr>
            <a:endParaRPr lang="en-US" dirty="0">
              <a:latin typeface="Calibri" charset="0"/>
              <a:ea typeface="ＭＳ Ｐゴシック" charset="0"/>
              <a:cs typeface="ＭＳ Ｐゴシック" charset="0"/>
            </a:endParaRPr>
          </a:p>
          <a:p>
            <a:pPr marL="742950" lvl="1" indent="-285750">
              <a:buFont typeface="Lucida Grande"/>
              <a:buChar char="*"/>
              <a:defRPr/>
            </a:pPr>
            <a:r>
              <a:rPr lang="en-US" dirty="0">
                <a:latin typeface="Calibri" charset="0"/>
                <a:ea typeface="ＭＳ Ｐゴシック" charset="0"/>
                <a:cs typeface="ＭＳ Ｐゴシック" charset="0"/>
              </a:rPr>
              <a:t>Most effective way to generate new initialization vectors (IVs).</a:t>
            </a:r>
          </a:p>
          <a:p>
            <a:pPr marL="742950" lvl="1" indent="-285750">
              <a:buFont typeface="Lucida Grande"/>
              <a:buChar char="*"/>
              <a:defRPr/>
            </a:pPr>
            <a:r>
              <a:rPr lang="en-US" dirty="0">
                <a:latin typeface="Calibri" charset="0"/>
                <a:ea typeface="ＭＳ Ｐゴシック" charset="0"/>
                <a:cs typeface="ＭＳ Ｐゴシック" charset="0"/>
              </a:rPr>
              <a:t>The program listens for an ARP packet then retransmits it back to the access point.</a:t>
            </a:r>
          </a:p>
          <a:p>
            <a:pPr marL="742950" lvl="1" indent="-285750">
              <a:buFont typeface="Lucida Grande"/>
              <a:buChar char="*"/>
              <a:defRPr/>
            </a:pPr>
            <a:r>
              <a:rPr lang="en-US" dirty="0">
                <a:latin typeface="Calibri" charset="0"/>
                <a:ea typeface="ＭＳ Ｐゴシック" charset="0"/>
                <a:cs typeface="ＭＳ Ｐゴシック" charset="0"/>
              </a:rPr>
              <a:t>Usage: </a:t>
            </a:r>
            <a:r>
              <a:rPr lang="en-US" dirty="0" err="1">
                <a:latin typeface="Calibri" charset="0"/>
                <a:ea typeface="ＭＳ Ｐゴシック" charset="0"/>
                <a:cs typeface="ＭＳ Ｐゴシック" charset="0"/>
              </a:rPr>
              <a:t>aireplay-ng</a:t>
            </a:r>
            <a:r>
              <a:rPr lang="en-US" dirty="0">
                <a:latin typeface="Calibri" charset="0"/>
                <a:ea typeface="ＭＳ Ｐゴシック" charset="0"/>
                <a:cs typeface="ＭＳ Ｐゴシック" charset="0"/>
              </a:rPr>
              <a:t> -3 -b 00:13:--:--:--:-- -h 00:--:--:--:--:--mon0</a:t>
            </a:r>
          </a:p>
          <a:p>
            <a:pPr marL="742950" lvl="1" indent="-285750">
              <a:defRPr/>
            </a:pPr>
            <a:endParaRPr lang="en-US" dirty="0">
              <a:latin typeface="Calibri" charset="0"/>
              <a:ea typeface="ＭＳ Ｐゴシック" charset="0"/>
              <a:cs typeface="ＭＳ Ｐゴシック" charset="0"/>
            </a:endParaRPr>
          </a:p>
          <a:p>
            <a:pPr lvl="1">
              <a:defRPr/>
            </a:pPr>
            <a:endParaRPr lang="en-US" dirty="0">
              <a:latin typeface="Calibri" charset="0"/>
              <a:ea typeface="ＭＳ Ｐゴシック" charset="0"/>
              <a:cs typeface="ＭＳ Ｐゴシック" charset="0"/>
            </a:endParaRPr>
          </a:p>
          <a:p>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369888" y="242888"/>
            <a:ext cx="8358187" cy="708025"/>
          </a:xfrm>
          <a:prstGeom prst="rec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dist="20000" dir="5400000" rotWithShape="0">
              <a:srgbClr val="808080">
                <a:alpha val="37999"/>
              </a:srgbClr>
            </a:outerShdw>
          </a:effectLst>
        </p:spPr>
        <p:txBody>
          <a:bodyPr>
            <a:spAutoFit/>
          </a:bodyPr>
          <a:lstStyle/>
          <a:p>
            <a:pPr fontAlgn="auto">
              <a:spcBef>
                <a:spcPts val="0"/>
              </a:spcBef>
              <a:spcAft>
                <a:spcPts val="0"/>
              </a:spcAft>
              <a:defRPr/>
            </a:pPr>
            <a:r>
              <a:rPr lang="en-US" sz="4000" dirty="0">
                <a:solidFill>
                  <a:schemeClr val="dk1"/>
                </a:solidFill>
                <a:latin typeface="+mn-lt"/>
                <a:ea typeface="+mn-ea"/>
              </a:rPr>
              <a:t>WEP Attacks</a:t>
            </a:r>
          </a:p>
        </p:txBody>
      </p:sp>
      <p:sp>
        <p:nvSpPr>
          <p:cNvPr id="6" name="TextBox 5"/>
          <p:cNvSpPr txBox="1"/>
          <p:nvPr/>
        </p:nvSpPr>
        <p:spPr>
          <a:xfrm>
            <a:off x="369888" y="1223889"/>
            <a:ext cx="8358187" cy="5078313"/>
          </a:xfrm>
          <a:prstGeom prst="rect">
            <a:avLst/>
          </a:prstGeom>
          <a:noFill/>
        </p:spPr>
        <p:txBody>
          <a:bodyPr wrap="square" rtlCol="0">
            <a:spAutoFit/>
          </a:bodyPr>
          <a:lstStyle/>
          <a:p>
            <a:pPr marL="285750" indent="-285750">
              <a:buFont typeface="Wingdings" charset="2"/>
              <a:buChar char="§"/>
              <a:defRPr/>
            </a:pPr>
            <a:r>
              <a:rPr lang="en-US" dirty="0">
                <a:latin typeface="Calibri" charset="0"/>
                <a:ea typeface="ＭＳ Ｐゴシック" charset="0"/>
                <a:cs typeface="ＭＳ Ｐゴシック" charset="0"/>
              </a:rPr>
              <a:t>Chop-Chop Attack</a:t>
            </a:r>
            <a:r>
              <a:rPr lang="en-US" dirty="0" smtClean="0">
                <a:latin typeface="Calibri" charset="0"/>
                <a:ea typeface="ＭＳ Ｐゴシック" charset="0"/>
                <a:cs typeface="ＭＳ Ｐゴシック" charset="0"/>
              </a:rPr>
              <a:t>:</a:t>
            </a:r>
          </a:p>
          <a:p>
            <a:r>
              <a:rPr lang="en-US" dirty="0">
                <a:latin typeface="Calibri" charset="0"/>
                <a:ea typeface="ＭＳ Ｐゴシック" charset="0"/>
                <a:cs typeface="ＭＳ Ｐゴシック" charset="0"/>
              </a:rPr>
              <a:t> </a:t>
            </a:r>
            <a:r>
              <a:rPr lang="en-US" dirty="0" smtClean="0">
                <a:latin typeface="Calibri" charset="0"/>
                <a:ea typeface="ＭＳ Ｐゴシック" charset="0"/>
                <a:cs typeface="ＭＳ Ｐゴシック" charset="0"/>
              </a:rPr>
              <a:t>        *    </a:t>
            </a:r>
            <a:r>
              <a:rPr lang="en-US" dirty="0"/>
              <a:t> This attack, when successful, can  decrypt  a  WEP  data  packet</a:t>
            </a:r>
          </a:p>
          <a:p>
            <a:r>
              <a:rPr lang="en-US" dirty="0"/>
              <a:t>              without  knowing  the key. It can even work against dynamic WEP.</a:t>
            </a:r>
          </a:p>
          <a:p>
            <a:r>
              <a:rPr lang="en-US" dirty="0"/>
              <a:t>              This attack does not recover the  WEP  key  itself,  but  merely</a:t>
            </a:r>
          </a:p>
          <a:p>
            <a:r>
              <a:rPr lang="en-US" dirty="0"/>
              <a:t>              reveals  the plaintext. However, some access points are not </a:t>
            </a:r>
            <a:r>
              <a:rPr lang="en-US" dirty="0" err="1"/>
              <a:t>vul</a:t>
            </a:r>
            <a:r>
              <a:rPr lang="en-US" dirty="0"/>
              <a:t>‐</a:t>
            </a:r>
          </a:p>
          <a:p>
            <a:r>
              <a:rPr lang="en-US" dirty="0"/>
              <a:t>              </a:t>
            </a:r>
            <a:r>
              <a:rPr lang="en-US" dirty="0" err="1"/>
              <a:t>nerable</a:t>
            </a:r>
            <a:r>
              <a:rPr lang="en-US" dirty="0"/>
              <a:t> to this attack. Some may seem vulnerable  at  first  but</a:t>
            </a:r>
          </a:p>
          <a:p>
            <a:r>
              <a:rPr lang="en-US" dirty="0"/>
              <a:t>              actually  drop data packets shorter that 60 bytes. If the access</a:t>
            </a:r>
          </a:p>
          <a:p>
            <a:r>
              <a:rPr lang="en-US" dirty="0"/>
              <a:t>              point drops packets shorter than 42  bytes,  </a:t>
            </a:r>
            <a:r>
              <a:rPr lang="en-US" dirty="0" err="1"/>
              <a:t>aireplay</a:t>
            </a:r>
            <a:r>
              <a:rPr lang="en-US" dirty="0"/>
              <a:t>  tries  to</a:t>
            </a:r>
          </a:p>
          <a:p>
            <a:r>
              <a:rPr lang="en-US" dirty="0"/>
              <a:t>              guess  the  rest  of the missing data, as far as the headers are</a:t>
            </a:r>
          </a:p>
          <a:p>
            <a:r>
              <a:rPr lang="en-US" dirty="0"/>
              <a:t>              predictable. If an IP packet is captured, it additionally checks</a:t>
            </a:r>
          </a:p>
          <a:p>
            <a:r>
              <a:rPr lang="en-US" dirty="0"/>
              <a:t>              if  the  checksum  of  the  header is correct after guessing the</a:t>
            </a:r>
          </a:p>
          <a:p>
            <a:r>
              <a:rPr lang="en-US" dirty="0"/>
              <a:t>              missing parts of it. This attack requires at least one WEP  data</a:t>
            </a:r>
          </a:p>
          <a:p>
            <a:r>
              <a:rPr lang="en-US" dirty="0"/>
              <a:t>              packet.</a:t>
            </a:r>
          </a:p>
          <a:p>
            <a:pPr marL="285750" indent="-285750">
              <a:defRPr/>
            </a:pPr>
            <a:endParaRPr lang="en-US" dirty="0">
              <a:latin typeface="Calibri" charset="0"/>
              <a:ea typeface="ＭＳ Ｐゴシック" charset="0"/>
              <a:cs typeface="ＭＳ Ｐゴシック" charset="0"/>
            </a:endParaRPr>
          </a:p>
          <a:p>
            <a:pPr marL="742950" lvl="1" indent="-285750">
              <a:buFont typeface="Lucida Grande"/>
              <a:buChar char="*"/>
              <a:defRPr/>
            </a:pPr>
            <a:r>
              <a:rPr lang="en-US" dirty="0">
                <a:latin typeface="Calibri" charset="0"/>
                <a:ea typeface="ＭＳ Ｐゴシック" charset="0"/>
                <a:cs typeface="ＭＳ Ｐゴシック" charset="0"/>
              </a:rPr>
              <a:t>Can decrypt a WEP data packet without knowing the key.</a:t>
            </a:r>
          </a:p>
          <a:p>
            <a:pPr marL="742950" lvl="1" indent="-285750">
              <a:buFont typeface="Lucida Grande"/>
              <a:buChar char="*"/>
              <a:defRPr/>
            </a:pPr>
            <a:r>
              <a:rPr lang="en-US" dirty="0">
                <a:latin typeface="Calibri" charset="0"/>
                <a:ea typeface="ＭＳ Ｐゴシック" charset="0"/>
                <a:cs typeface="ＭＳ Ｐゴシック" charset="0"/>
              </a:rPr>
              <a:t>Requires at least one WEP data packet. </a:t>
            </a:r>
          </a:p>
          <a:p>
            <a:pPr marL="742950" lvl="1" indent="-285750">
              <a:buFont typeface="Lucida Grande"/>
              <a:buChar char="*"/>
              <a:defRPr/>
            </a:pPr>
            <a:r>
              <a:rPr lang="en-US" dirty="0">
                <a:latin typeface="Calibri" charset="0"/>
                <a:ea typeface="ＭＳ Ｐゴシック" charset="0"/>
                <a:cs typeface="ＭＳ Ｐゴシック" charset="0"/>
              </a:rPr>
              <a:t>Usage: </a:t>
            </a:r>
            <a:r>
              <a:rPr lang="en-US" dirty="0" err="1">
                <a:latin typeface="Calibri" charset="0"/>
                <a:ea typeface="ＭＳ Ｐゴシック" charset="0"/>
                <a:cs typeface="ＭＳ Ｐゴシック" charset="0"/>
              </a:rPr>
              <a:t>aireplay-ng</a:t>
            </a:r>
            <a:r>
              <a:rPr lang="en-US" dirty="0">
                <a:latin typeface="Calibri" charset="0"/>
                <a:ea typeface="ＭＳ Ｐゴシック" charset="0"/>
                <a:cs typeface="ＭＳ Ｐゴシック" charset="0"/>
              </a:rPr>
              <a:t> -4 -h 00:09:--:--:--:-- -b 00:14:--:--:--:--mon0</a:t>
            </a:r>
          </a:p>
          <a:p>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369888" y="242888"/>
            <a:ext cx="8358187" cy="708025"/>
          </a:xfrm>
          <a:prstGeom prst="rec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dist="20000" dir="5400000" rotWithShape="0">
              <a:srgbClr val="808080">
                <a:alpha val="37999"/>
              </a:srgbClr>
            </a:outerShdw>
          </a:effectLst>
        </p:spPr>
        <p:txBody>
          <a:bodyPr>
            <a:spAutoFit/>
          </a:bodyPr>
          <a:lstStyle/>
          <a:p>
            <a:pPr fontAlgn="auto">
              <a:spcBef>
                <a:spcPts val="0"/>
              </a:spcBef>
              <a:spcAft>
                <a:spcPts val="0"/>
              </a:spcAft>
              <a:defRPr/>
            </a:pPr>
            <a:r>
              <a:rPr lang="en-US" sz="4000" dirty="0">
                <a:solidFill>
                  <a:schemeClr val="dk1"/>
                </a:solidFill>
                <a:latin typeface="+mn-lt"/>
                <a:ea typeface="+mn-ea"/>
              </a:rPr>
              <a:t>WEP Attacks</a:t>
            </a:r>
          </a:p>
        </p:txBody>
      </p:sp>
      <p:sp>
        <p:nvSpPr>
          <p:cNvPr id="4" name="TextBox 3"/>
          <p:cNvSpPr txBox="1"/>
          <p:nvPr/>
        </p:nvSpPr>
        <p:spPr>
          <a:xfrm>
            <a:off x="369888" y="1223889"/>
            <a:ext cx="8358187" cy="4801314"/>
          </a:xfrm>
          <a:prstGeom prst="rect">
            <a:avLst/>
          </a:prstGeom>
          <a:noFill/>
        </p:spPr>
        <p:txBody>
          <a:bodyPr wrap="square" rtlCol="0">
            <a:spAutoFit/>
          </a:bodyPr>
          <a:lstStyle/>
          <a:p>
            <a:pPr lvl="1">
              <a:defRPr/>
            </a:pPr>
            <a:endParaRPr lang="en-US" dirty="0">
              <a:latin typeface="Calibri" charset="0"/>
              <a:ea typeface="ＭＳ Ｐゴシック" charset="0"/>
              <a:cs typeface="ＭＳ Ｐゴシック" charset="0"/>
            </a:endParaRPr>
          </a:p>
          <a:p>
            <a:pPr marL="285750" indent="-285750">
              <a:buFont typeface="Wingdings" charset="2"/>
              <a:buChar char="§"/>
              <a:defRPr/>
            </a:pPr>
            <a:r>
              <a:rPr lang="en-US" dirty="0">
                <a:latin typeface="Calibri" charset="0"/>
                <a:ea typeface="ＭＳ Ｐゴシック" charset="0"/>
                <a:cs typeface="ＭＳ Ｐゴシック" charset="0"/>
              </a:rPr>
              <a:t>Fragmentation Attack</a:t>
            </a:r>
            <a:r>
              <a:rPr lang="en-US" dirty="0" smtClean="0">
                <a:latin typeface="Calibri" charset="0"/>
                <a:ea typeface="ＭＳ Ｐゴシック" charset="0"/>
                <a:cs typeface="ＭＳ Ｐゴシック" charset="0"/>
              </a:rPr>
              <a:t>:</a:t>
            </a:r>
          </a:p>
          <a:p>
            <a:r>
              <a:rPr lang="en-US" dirty="0">
                <a:latin typeface="Calibri" charset="0"/>
                <a:ea typeface="ＭＳ Ｐゴシック" charset="0"/>
                <a:cs typeface="ＭＳ Ｐゴシック" charset="0"/>
              </a:rPr>
              <a:t> </a:t>
            </a:r>
            <a:r>
              <a:rPr lang="en-US" dirty="0" smtClean="0">
                <a:latin typeface="Calibri" charset="0"/>
                <a:ea typeface="ＭＳ Ｐゴシック" charset="0"/>
                <a:cs typeface="ＭＳ Ｐゴシック" charset="0"/>
              </a:rPr>
              <a:t>        *   </a:t>
            </a:r>
            <a:r>
              <a:rPr lang="en-US" dirty="0"/>
              <a:t> This  attack,  when  successful,  can  obtain 1500 bytes of PRGA</a:t>
            </a:r>
          </a:p>
          <a:p>
            <a:r>
              <a:rPr lang="en-US" dirty="0"/>
              <a:t>              (pseudo random  generation  algorithm).  This  attack  does  not</a:t>
            </a:r>
          </a:p>
          <a:p>
            <a:r>
              <a:rPr lang="en-US" dirty="0"/>
              <a:t>              recover  the  WEP  key  itself, but merely obtains the PRGA. The</a:t>
            </a:r>
          </a:p>
          <a:p>
            <a:r>
              <a:rPr lang="en-US" dirty="0"/>
              <a:t>              PRGA can then be used to generate  packets  with  </a:t>
            </a:r>
            <a:r>
              <a:rPr lang="en-US" dirty="0" err="1"/>
              <a:t>packetforge-ng</a:t>
            </a:r>
            <a:endParaRPr lang="en-US" dirty="0"/>
          </a:p>
          <a:p>
            <a:r>
              <a:rPr lang="en-US" dirty="0"/>
              <a:t>              which  are  in  turn  used  for  various  injection  attacks. It</a:t>
            </a:r>
          </a:p>
          <a:p>
            <a:r>
              <a:rPr lang="en-US" dirty="0"/>
              <a:t>              requires at least one data packet to be received from the access</a:t>
            </a:r>
          </a:p>
          <a:p>
            <a:r>
              <a:rPr lang="en-US" dirty="0"/>
              <a:t>              point in order to initiate the attack.</a:t>
            </a:r>
          </a:p>
          <a:p>
            <a:r>
              <a:rPr lang="en-US" dirty="0" smtClean="0"/>
              <a:t/>
            </a:r>
            <a:br>
              <a:rPr lang="en-US" dirty="0" smtClean="0"/>
            </a:br>
            <a:endParaRPr lang="en-US" dirty="0">
              <a:latin typeface="Calibri" charset="0"/>
              <a:ea typeface="ＭＳ Ｐゴシック" charset="0"/>
              <a:cs typeface="ＭＳ Ｐゴシック" charset="0"/>
            </a:endParaRPr>
          </a:p>
          <a:p>
            <a:pPr marL="742950" lvl="1" indent="-285750">
              <a:buFont typeface="Lucida Grande"/>
              <a:buChar char="*"/>
              <a:defRPr/>
            </a:pPr>
            <a:r>
              <a:rPr lang="en-US" dirty="0">
                <a:latin typeface="Calibri" charset="0"/>
                <a:ea typeface="ＭＳ Ｐゴシック" charset="0"/>
                <a:cs typeface="ＭＳ Ｐゴシック" charset="0"/>
              </a:rPr>
              <a:t>This attack does not recover the WEP key itself, but merely obtains the PRGA(pseudo random generation algorithm).</a:t>
            </a:r>
          </a:p>
          <a:p>
            <a:pPr marL="742950" lvl="1" indent="-285750">
              <a:buFont typeface="Lucida Grande"/>
              <a:buChar char="*"/>
              <a:defRPr/>
            </a:pPr>
            <a:r>
              <a:rPr lang="en-US" dirty="0">
                <a:latin typeface="Calibri" charset="0"/>
                <a:ea typeface="ＭＳ Ｐゴシック" charset="0"/>
                <a:cs typeface="ＭＳ Ｐゴシック" charset="0"/>
              </a:rPr>
              <a:t>The PRGA can then be used to generate packets with </a:t>
            </a:r>
            <a:r>
              <a:rPr lang="en-US" dirty="0" err="1">
                <a:latin typeface="Calibri" charset="0"/>
                <a:ea typeface="ＭＳ Ｐゴシック" charset="0"/>
                <a:cs typeface="ＭＳ Ｐゴシック" charset="0"/>
                <a:hlinkClick r:id="rId2" tooltip="packetforge-ng"/>
              </a:rPr>
              <a:t>packetforge-ng</a:t>
            </a:r>
            <a:r>
              <a:rPr lang="en-US" dirty="0">
                <a:latin typeface="Calibri" charset="0"/>
                <a:ea typeface="ＭＳ Ｐゴシック" charset="0"/>
                <a:cs typeface="ＭＳ Ｐゴシック" charset="0"/>
              </a:rPr>
              <a:t> which are in turn used for various injection attacks.</a:t>
            </a:r>
          </a:p>
          <a:p>
            <a:pPr marL="742950" lvl="1" indent="-285750">
              <a:buFont typeface="Lucida Grande"/>
              <a:buChar char="*"/>
              <a:defRPr/>
            </a:pPr>
            <a:r>
              <a:rPr lang="en-US" dirty="0">
                <a:latin typeface="Calibri" charset="0"/>
                <a:ea typeface="ＭＳ Ｐゴシック" charset="0"/>
                <a:cs typeface="ＭＳ Ｐゴシック" charset="0"/>
              </a:rPr>
              <a:t>Usage: </a:t>
            </a:r>
            <a:r>
              <a:rPr lang="en-US" dirty="0" err="1">
                <a:latin typeface="Calibri" charset="0"/>
                <a:ea typeface="ＭＳ Ｐゴシック" charset="0"/>
                <a:cs typeface="ＭＳ Ｐゴシック" charset="0"/>
              </a:rPr>
              <a:t>aireplay-ng</a:t>
            </a:r>
            <a:r>
              <a:rPr lang="en-US" dirty="0">
                <a:latin typeface="Calibri" charset="0"/>
                <a:ea typeface="ＭＳ Ｐゴシック" charset="0"/>
                <a:cs typeface="ＭＳ Ｐゴシック" charset="0"/>
              </a:rPr>
              <a:t> -5 -b 00:14:--:--:--:-- -h 00:AB:--:--:--:-- mon0</a:t>
            </a:r>
          </a:p>
          <a:p>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369888" y="242888"/>
            <a:ext cx="8358187" cy="708025"/>
          </a:xfrm>
          <a:prstGeom prst="rec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dist="20000" dir="5400000" rotWithShape="0">
              <a:srgbClr val="808080">
                <a:alpha val="37999"/>
              </a:srgbClr>
            </a:outerShdw>
          </a:effectLst>
        </p:spPr>
        <p:txBody>
          <a:bodyPr>
            <a:spAutoFit/>
          </a:bodyPr>
          <a:lstStyle/>
          <a:p>
            <a:pPr fontAlgn="auto">
              <a:spcBef>
                <a:spcPts val="0"/>
              </a:spcBef>
              <a:spcAft>
                <a:spcPts val="0"/>
              </a:spcAft>
              <a:defRPr/>
            </a:pPr>
            <a:r>
              <a:rPr lang="en-US" sz="4000" dirty="0">
                <a:solidFill>
                  <a:schemeClr val="dk1"/>
                </a:solidFill>
                <a:latin typeface="+mn-lt"/>
                <a:ea typeface="+mn-ea"/>
              </a:rPr>
              <a:t>WEP Attacks</a:t>
            </a:r>
          </a:p>
        </p:txBody>
      </p:sp>
      <p:sp>
        <p:nvSpPr>
          <p:cNvPr id="4" name="TextBox 3"/>
          <p:cNvSpPr txBox="1"/>
          <p:nvPr/>
        </p:nvSpPr>
        <p:spPr>
          <a:xfrm>
            <a:off x="369888" y="1223889"/>
            <a:ext cx="8358187" cy="3693319"/>
          </a:xfrm>
          <a:prstGeom prst="rect">
            <a:avLst/>
          </a:prstGeom>
          <a:noFill/>
        </p:spPr>
        <p:txBody>
          <a:bodyPr wrap="square" rtlCol="0">
            <a:spAutoFit/>
          </a:bodyPr>
          <a:lstStyle/>
          <a:p>
            <a:pPr lvl="1">
              <a:defRPr/>
            </a:pPr>
            <a:endParaRPr lang="en-US" dirty="0">
              <a:latin typeface="Calibri" charset="0"/>
              <a:ea typeface="ＭＳ Ｐゴシック" charset="0"/>
              <a:cs typeface="ＭＳ Ｐゴシック" charset="0"/>
            </a:endParaRPr>
          </a:p>
          <a:p>
            <a:pPr marL="285750" lvl="1" indent="-285750">
              <a:buFont typeface="Wingdings" charset="2"/>
              <a:buChar char="§"/>
              <a:defRPr/>
            </a:pPr>
            <a:r>
              <a:rPr lang="en-US" dirty="0" err="1">
                <a:latin typeface="Calibri" charset="0"/>
                <a:ea typeface="ＭＳ Ｐゴシック" charset="0"/>
                <a:cs typeface="ＭＳ Ｐゴシック" charset="0"/>
              </a:rPr>
              <a:t>Caffe</a:t>
            </a:r>
            <a:r>
              <a:rPr lang="en-US" dirty="0">
                <a:latin typeface="Calibri" charset="0"/>
                <a:ea typeface="ＭＳ Ｐゴシック" charset="0"/>
                <a:cs typeface="ＭＳ Ｐゴシック" charset="0"/>
              </a:rPr>
              <a:t>-Latte Attack</a:t>
            </a:r>
            <a:r>
              <a:rPr lang="en-US" dirty="0" smtClean="0">
                <a:latin typeface="Calibri" charset="0"/>
                <a:ea typeface="ＭＳ Ｐゴシック" charset="0"/>
                <a:cs typeface="ＭＳ Ｐゴシック" charset="0"/>
              </a:rPr>
              <a:t>:</a:t>
            </a:r>
          </a:p>
          <a:p>
            <a:r>
              <a:rPr lang="en-US" dirty="0">
                <a:latin typeface="Calibri" charset="0"/>
                <a:ea typeface="ＭＳ Ｐゴシック" charset="0"/>
                <a:cs typeface="ＭＳ Ｐゴシック" charset="0"/>
              </a:rPr>
              <a:t> </a:t>
            </a:r>
            <a:r>
              <a:rPr lang="en-US" dirty="0" smtClean="0">
                <a:latin typeface="Calibri" charset="0"/>
                <a:ea typeface="ＭＳ Ｐゴシック" charset="0"/>
                <a:cs typeface="ＭＳ Ｐゴシック" charset="0"/>
              </a:rPr>
              <a:t>        *    </a:t>
            </a:r>
            <a:r>
              <a:rPr lang="en-US" dirty="0"/>
              <a:t> In general, for an attack to work, the attacker has to be in the</a:t>
            </a:r>
          </a:p>
          <a:p>
            <a:r>
              <a:rPr lang="en-US" dirty="0"/>
              <a:t>              range of an AP and a connected  client  (fake  or  real).  </a:t>
            </a:r>
            <a:r>
              <a:rPr lang="en-US" dirty="0" err="1"/>
              <a:t>Caffe</a:t>
            </a:r>
            <a:endParaRPr lang="en-US" dirty="0"/>
          </a:p>
          <a:p>
            <a:r>
              <a:rPr lang="en-US" dirty="0"/>
              <a:t>              Latte attacks allows one to gather enough packets to crack a WEP</a:t>
            </a:r>
          </a:p>
          <a:p>
            <a:r>
              <a:rPr lang="en-US" dirty="0"/>
              <a:t>              key without the need of an AP, it just need a client  to  be  in</a:t>
            </a:r>
          </a:p>
          <a:p>
            <a:r>
              <a:rPr lang="en-US" dirty="0"/>
              <a:t>              range.</a:t>
            </a:r>
          </a:p>
          <a:p>
            <a:pPr marL="285750" lvl="1" indent="-285750">
              <a:defRPr/>
            </a:pPr>
            <a:endParaRPr lang="en-US" dirty="0">
              <a:latin typeface="Calibri" charset="0"/>
              <a:ea typeface="ＭＳ Ｐゴシック" charset="0"/>
              <a:cs typeface="ＭＳ Ｐゴシック" charset="0"/>
            </a:endParaRPr>
          </a:p>
          <a:p>
            <a:pPr marL="742950" lvl="2" indent="-285750">
              <a:buFont typeface="Lucida Grande"/>
              <a:buChar char="*"/>
              <a:defRPr/>
            </a:pPr>
            <a:r>
              <a:rPr lang="en-US" dirty="0">
                <a:latin typeface="Calibri" charset="0"/>
                <a:ea typeface="ＭＳ Ｐゴシック" charset="0"/>
                <a:cs typeface="ＭＳ Ｐゴシック" charset="0"/>
              </a:rPr>
              <a:t>Allows you to obtain a WEP key from a client system.</a:t>
            </a:r>
          </a:p>
          <a:p>
            <a:pPr marL="742950" lvl="2" indent="-285750">
              <a:buFont typeface="Lucida Grande"/>
              <a:buChar char="*"/>
              <a:defRPr/>
            </a:pPr>
            <a:r>
              <a:rPr lang="en-US" dirty="0">
                <a:latin typeface="Calibri" charset="0"/>
                <a:ea typeface="ＭＳ Ｐゴシック" charset="0"/>
                <a:cs typeface="ＭＳ Ｐゴシック" charset="0"/>
              </a:rPr>
              <a:t>Capturing an ARP packet from the client, manipulating it and then send it back to the client. The client in turn generates packets which can be captured by </a:t>
            </a:r>
            <a:r>
              <a:rPr lang="en-US" dirty="0" err="1">
                <a:latin typeface="Calibri" charset="0"/>
                <a:ea typeface="ＭＳ Ｐゴシック" charset="0"/>
                <a:cs typeface="ＭＳ Ｐゴシック" charset="0"/>
                <a:hlinkClick r:id="rId2" tooltip="airodump-ng"/>
              </a:rPr>
              <a:t>airodump-ng</a:t>
            </a:r>
            <a:r>
              <a:rPr lang="en-US" dirty="0">
                <a:latin typeface="Calibri" charset="0"/>
                <a:ea typeface="ＭＳ Ｐゴシック" charset="0"/>
                <a:cs typeface="ＭＳ Ｐゴシック" charset="0"/>
              </a:rPr>
              <a:t>.</a:t>
            </a:r>
          </a:p>
          <a:p>
            <a:pPr marL="742950" lvl="2" indent="-285750">
              <a:buFont typeface="Lucida Grande"/>
              <a:buChar char="*"/>
              <a:defRPr/>
            </a:pPr>
            <a:r>
              <a:rPr lang="en-US" dirty="0">
                <a:latin typeface="Calibri" charset="0"/>
                <a:ea typeface="ＭＳ Ｐゴシック" charset="0"/>
                <a:cs typeface="ＭＳ Ｐゴシック" charset="0"/>
              </a:rPr>
              <a:t>Usage: </a:t>
            </a:r>
            <a:r>
              <a:rPr lang="en-US" dirty="0" err="1">
                <a:latin typeface="Calibri" charset="0"/>
                <a:ea typeface="ＭＳ Ｐゴシック" charset="0"/>
                <a:cs typeface="ＭＳ Ｐゴシック" charset="0"/>
              </a:rPr>
              <a:t>aireplay-ng</a:t>
            </a:r>
            <a:r>
              <a:rPr lang="en-US" dirty="0">
                <a:latin typeface="Calibri" charset="0"/>
                <a:ea typeface="ＭＳ Ｐゴシック" charset="0"/>
                <a:cs typeface="ＭＳ Ｐゴシック" charset="0"/>
              </a:rPr>
              <a:t> -6 -h 00:09:--:--:--:-- -b 00:13:--:--:--:-- -D mon0</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369888" y="242888"/>
            <a:ext cx="8358187" cy="708025"/>
          </a:xfrm>
          <a:prstGeom prst="rec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dist="20000" dir="5400000" rotWithShape="0">
              <a:srgbClr val="808080">
                <a:alpha val="37999"/>
              </a:srgbClr>
            </a:outerShdw>
          </a:effectLst>
        </p:spPr>
        <p:txBody>
          <a:bodyPr>
            <a:spAutoFit/>
          </a:bodyPr>
          <a:lstStyle/>
          <a:p>
            <a:pPr fontAlgn="auto">
              <a:spcBef>
                <a:spcPts val="0"/>
              </a:spcBef>
              <a:spcAft>
                <a:spcPts val="0"/>
              </a:spcAft>
              <a:defRPr/>
            </a:pPr>
            <a:r>
              <a:rPr lang="en-US" sz="4000" dirty="0">
                <a:solidFill>
                  <a:schemeClr val="dk1"/>
                </a:solidFill>
                <a:latin typeface="+mn-lt"/>
                <a:ea typeface="+mn-ea"/>
              </a:rPr>
              <a:t>WEP Attacks</a:t>
            </a:r>
          </a:p>
        </p:txBody>
      </p:sp>
      <p:sp>
        <p:nvSpPr>
          <p:cNvPr id="8" name="TextBox 7"/>
          <p:cNvSpPr txBox="1"/>
          <p:nvPr/>
        </p:nvSpPr>
        <p:spPr>
          <a:xfrm>
            <a:off x="369888" y="830263"/>
            <a:ext cx="8358187" cy="5078313"/>
          </a:xfrm>
          <a:prstGeom prst="rect">
            <a:avLst/>
          </a:prstGeom>
          <a:noFill/>
        </p:spPr>
        <p:txBody>
          <a:bodyPr>
            <a:spAutoFit/>
          </a:bodyPr>
          <a:lstStyle/>
          <a:p>
            <a:pPr marL="742950" lvl="1" indent="-285750">
              <a:buFont typeface="Lucida Grande"/>
              <a:buChar char="*"/>
              <a:defRPr/>
            </a:pPr>
            <a:endParaRPr lang="en-US" dirty="0">
              <a:latin typeface="Calibri" charset="0"/>
              <a:ea typeface="ＭＳ Ｐゴシック" charset="0"/>
              <a:cs typeface="ＭＳ Ｐゴシック" charset="0"/>
            </a:endParaRPr>
          </a:p>
          <a:p>
            <a:pPr marL="285750" lvl="1" indent="-285750">
              <a:buFont typeface="Wingdings" charset="2"/>
              <a:buChar char="§"/>
              <a:defRPr/>
            </a:pPr>
            <a:r>
              <a:rPr lang="en-US" dirty="0">
                <a:latin typeface="Calibri" charset="0"/>
                <a:ea typeface="ＭＳ Ｐゴシック" charset="0"/>
                <a:cs typeface="ＭＳ Ｐゴシック" charset="0"/>
              </a:rPr>
              <a:t>Hirte Attack</a:t>
            </a:r>
            <a:r>
              <a:rPr lang="en-US" dirty="0" smtClean="0">
                <a:latin typeface="Calibri" charset="0"/>
                <a:ea typeface="ＭＳ Ｐゴシック" charset="0"/>
                <a:cs typeface="ＭＳ Ｐゴシック" charset="0"/>
              </a:rPr>
              <a:t>:</a:t>
            </a:r>
          </a:p>
          <a:p>
            <a:pPr marL="285750" lvl="1" indent="-285750">
              <a:defRPr/>
            </a:pPr>
            <a:endParaRPr lang="en-US" dirty="0" smtClean="0">
              <a:latin typeface="Calibri" charset="0"/>
              <a:ea typeface="ＭＳ Ｐゴシック" charset="0"/>
              <a:cs typeface="ＭＳ Ｐゴシック" charset="0"/>
            </a:endParaRPr>
          </a:p>
          <a:p>
            <a:r>
              <a:rPr lang="en-US" dirty="0">
                <a:latin typeface="Calibri" charset="0"/>
                <a:ea typeface="ＭＳ Ｐゴシック" charset="0"/>
                <a:cs typeface="ＭＳ Ｐゴシック" charset="0"/>
              </a:rPr>
              <a:t> </a:t>
            </a:r>
            <a:r>
              <a:rPr lang="en-US" dirty="0" smtClean="0">
                <a:latin typeface="Calibri" charset="0"/>
                <a:ea typeface="ＭＳ Ｐゴシック" charset="0"/>
                <a:cs typeface="ＭＳ Ｐゴシック" charset="0"/>
              </a:rPr>
              <a:t>        *    </a:t>
            </a:r>
            <a:r>
              <a:rPr lang="en-US" dirty="0"/>
              <a:t>This  attack  turns  IP  or  ARP  packets from a client into ARP</a:t>
            </a:r>
          </a:p>
          <a:p>
            <a:r>
              <a:rPr lang="en-US" dirty="0"/>
              <a:t>              request against the client. This attack  works  especially  well</a:t>
            </a:r>
          </a:p>
          <a:p>
            <a:r>
              <a:rPr lang="en-US" dirty="0"/>
              <a:t>              against  ad-hoc  networks. As well it can be used against </a:t>
            </a:r>
            <a:r>
              <a:rPr lang="en-US" dirty="0" err="1"/>
              <a:t>softAP</a:t>
            </a:r>
            <a:endParaRPr lang="en-US" dirty="0"/>
          </a:p>
          <a:p>
            <a:r>
              <a:rPr lang="en-US" dirty="0"/>
              <a:t>              clients and normal AP clients</a:t>
            </a:r>
            <a:r>
              <a:rPr lang="en-US" dirty="0" smtClean="0"/>
              <a:t>.</a:t>
            </a:r>
          </a:p>
          <a:p>
            <a:endParaRPr lang="en-US" dirty="0"/>
          </a:p>
          <a:p>
            <a:endParaRPr lang="en-US" dirty="0"/>
          </a:p>
          <a:p>
            <a:pPr marL="285750" lvl="1" indent="-285750">
              <a:defRPr/>
            </a:pPr>
            <a:endParaRPr lang="en-US" dirty="0">
              <a:latin typeface="Calibri" charset="0"/>
              <a:ea typeface="ＭＳ Ｐゴシック" charset="0"/>
              <a:cs typeface="ＭＳ Ｐゴシック" charset="0"/>
            </a:endParaRPr>
          </a:p>
          <a:p>
            <a:pPr marL="742950" lvl="2" indent="-285750">
              <a:buFont typeface="Lucida Grande"/>
              <a:buChar char="*"/>
              <a:defRPr/>
            </a:pPr>
            <a:r>
              <a:rPr lang="en-US" dirty="0">
                <a:latin typeface="Calibri" charset="0"/>
                <a:ea typeface="ＭＳ Ｐゴシック" charset="0"/>
                <a:cs typeface="ＭＳ Ｐゴシック" charset="0"/>
              </a:rPr>
              <a:t>Client attack which can use any IP or ARP packet.</a:t>
            </a:r>
          </a:p>
          <a:p>
            <a:pPr marL="742950" lvl="2" indent="-285750">
              <a:buFont typeface="Lucida Grande"/>
              <a:buChar char="*"/>
              <a:defRPr/>
            </a:pPr>
            <a:r>
              <a:rPr lang="en-US" dirty="0">
                <a:latin typeface="Calibri" charset="0"/>
                <a:ea typeface="ＭＳ Ｐゴシック" charset="0"/>
                <a:cs typeface="ＭＳ Ｐゴシック" charset="0"/>
              </a:rPr>
              <a:t>Capturing an ARP packet from the client, manipulating it and then send it back to the client. The client in turn generates packets which can be captured by </a:t>
            </a:r>
            <a:r>
              <a:rPr lang="en-US" dirty="0">
                <a:latin typeface="Calibri" charset="0"/>
                <a:ea typeface="ＭＳ Ｐゴシック" charset="0"/>
                <a:cs typeface="ＭＳ Ｐゴシック" charset="0"/>
                <a:hlinkClick r:id="rId2" tooltip="airodump-ng"/>
              </a:rPr>
              <a:t>airodump-ng</a:t>
            </a:r>
            <a:r>
              <a:rPr lang="en-US" dirty="0">
                <a:latin typeface="Calibri" charset="0"/>
                <a:ea typeface="ＭＳ Ｐゴシック" charset="0"/>
                <a:cs typeface="ＭＳ Ｐゴシック" charset="0"/>
              </a:rPr>
              <a:t>.</a:t>
            </a:r>
          </a:p>
          <a:p>
            <a:pPr marL="742950" lvl="2" indent="-285750">
              <a:buFont typeface="Lucida Grande"/>
              <a:buChar char="*"/>
              <a:defRPr/>
            </a:pPr>
            <a:r>
              <a:rPr lang="en-US" dirty="0">
                <a:latin typeface="Calibri" charset="0"/>
                <a:ea typeface="ＭＳ Ｐゴシック" charset="0"/>
                <a:cs typeface="ＭＳ Ｐゴシック" charset="0"/>
              </a:rPr>
              <a:t>aireplay-ng -7 -h 00:09:--:--:--:-- -D mon0</a:t>
            </a:r>
          </a:p>
          <a:p>
            <a:pPr marL="285750" indent="-285750">
              <a:buFont typeface="Wingdings" charset="2"/>
              <a:buChar char="§"/>
              <a:defRPr/>
            </a:pPr>
            <a:endParaRPr lang="en-US" dirty="0">
              <a:latin typeface="Calibri" charset="0"/>
              <a:ea typeface="ＭＳ Ｐゴシック" charset="0"/>
              <a:cs typeface="ＭＳ Ｐゴシック" charset="0"/>
            </a:endParaRPr>
          </a:p>
          <a:p>
            <a:pPr lvl="1">
              <a:defRPr/>
            </a:pPr>
            <a:endParaRPr lang="en-US" dirty="0">
              <a:latin typeface="Calibri" charset="0"/>
              <a:ea typeface="ＭＳ Ｐゴシック" charset="0"/>
              <a:cs typeface="ＭＳ Ｐゴシック" charset="0"/>
            </a:endParaRPr>
          </a:p>
          <a:p>
            <a:pPr marL="285750" indent="-285750">
              <a:buFont typeface="Wingdings" charset="2"/>
              <a:buChar char="§"/>
              <a:defRPr/>
            </a:pPr>
            <a:endParaRPr lang="en-US" dirty="0">
              <a:latin typeface="Calibri" charset="0"/>
              <a:ea typeface="ＭＳ Ｐゴシック" charset="0"/>
              <a:cs typeface="ＭＳ Ｐゴシック"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329" y="283369"/>
            <a:ext cx="3230090" cy="566738"/>
          </a:xfrm>
          <a:solidFill>
            <a:schemeClr val="accent5">
              <a:lumMod val="60000"/>
              <a:lumOff val="40000"/>
            </a:schemeClr>
          </a:solidFill>
        </p:spPr>
        <p:txBody>
          <a:bodyPr/>
          <a:lstStyle/>
          <a:p>
            <a:pPr algn="ctr"/>
            <a:r>
              <a:rPr lang="en-US" dirty="0" smtClean="0"/>
              <a:t>Project Management</a:t>
            </a:r>
            <a:endParaRPr lang="en-US" dirty="0"/>
          </a:p>
        </p:txBody>
      </p:sp>
      <p:sp>
        <p:nvSpPr>
          <p:cNvPr id="4" name="Text Placeholder 3"/>
          <p:cNvSpPr>
            <a:spLocks noGrp="1"/>
          </p:cNvSpPr>
          <p:nvPr>
            <p:ph type="body" sz="half" idx="2"/>
          </p:nvPr>
        </p:nvSpPr>
        <p:spPr>
          <a:xfrm>
            <a:off x="403761" y="1151906"/>
            <a:ext cx="8312727" cy="5706094"/>
          </a:xfrm>
        </p:spPr>
        <p:txBody>
          <a:bodyPr/>
          <a:lstStyle/>
          <a:p>
            <a:r>
              <a:rPr lang="en-IN" dirty="0" smtClean="0"/>
              <a:t>Project management involves the planning, monitoring, and control of the people, process, and events that occur as software evolves from a preliminary concept to an operational implementation. Project managers plan, monitor, and control the work of a team of software engineers. Effective software project management focuses on the four P‟s: people, product, process, and project.</a:t>
            </a:r>
            <a:endParaRPr lang="en-US" dirty="0" smtClean="0"/>
          </a:p>
          <a:p>
            <a:endParaRPr lang="en-IN" b="1" dirty="0" smtClean="0"/>
          </a:p>
          <a:p>
            <a:pPr>
              <a:buFont typeface="Arial" pitchFamily="34" charset="0"/>
              <a:buChar char="•"/>
            </a:pPr>
            <a:r>
              <a:rPr lang="en-IN" sz="1800" b="1" dirty="0" smtClean="0"/>
              <a:t>  Function Point Calculation </a:t>
            </a:r>
            <a:endParaRPr lang="en-US" sz="1800" b="1" dirty="0" smtClean="0"/>
          </a:p>
          <a:p>
            <a:r>
              <a:rPr lang="en-IN" dirty="0" smtClean="0"/>
              <a:t>Function-oriented software metrics use a measure of the functionality delivered b</a:t>
            </a:r>
            <a:r>
              <a:rPr lang="en-IN" baseline="-25000" dirty="0" smtClean="0"/>
              <a:t>y</a:t>
            </a:r>
            <a:r>
              <a:rPr lang="en-IN" dirty="0" smtClean="0"/>
              <a:t> the application as a normalization value. Since, “functionality” cannot be measured directly; it must be derived indirectly using other direct measures. Function points are computed by completing the table . Five information domain characteristics are determined and counts are provided in the appropriate table location. Information domain values are defined in the following manner:</a:t>
            </a:r>
          </a:p>
          <a:p>
            <a:endParaRPr lang="en-IN" dirty="0" smtClean="0"/>
          </a:p>
          <a:p>
            <a:endParaRPr lang="en-US" dirty="0" smtClean="0"/>
          </a:p>
          <a:p>
            <a:r>
              <a:rPr lang="en-IN" dirty="0" smtClean="0"/>
              <a:t> </a:t>
            </a:r>
            <a:r>
              <a:rPr lang="en-IN" b="1" dirty="0" smtClean="0"/>
              <a:t>Number of user inputs</a:t>
            </a:r>
            <a:r>
              <a:rPr lang="en-IN" dirty="0" smtClean="0"/>
              <a:t>: Each user input that provides distinct application oriented data to the software is counted. Inputs should be distinguished from inquiries, which are counted separately.</a:t>
            </a:r>
            <a:endParaRPr lang="en-US" dirty="0" smtClean="0"/>
          </a:p>
          <a:p>
            <a:r>
              <a:rPr lang="en-IN" b="1" dirty="0" smtClean="0"/>
              <a:t> Number of user outputs</a:t>
            </a:r>
            <a:r>
              <a:rPr lang="en-IN" dirty="0" smtClean="0"/>
              <a:t>: Each user output that provides application oriented information to the user is counted. In this context output refers to reports, screens, error messages, etc. Individual data items within a report are not counted separately.</a:t>
            </a:r>
            <a:endParaRPr lang="en-US" dirty="0" smtClean="0"/>
          </a:p>
          <a:p>
            <a:r>
              <a:rPr lang="en-IN" b="1" dirty="0" smtClean="0"/>
              <a:t> Number of user inquiries</a:t>
            </a:r>
            <a:r>
              <a:rPr lang="en-IN" dirty="0" smtClean="0"/>
              <a:t>: An inquiry is defined as an on-line input that results in the generation of some immediate software response in the form of an on-line output. Each distinct inquiry is counted.</a:t>
            </a:r>
            <a:endParaRPr lang="en-US" dirty="0" smtClean="0"/>
          </a:p>
          <a:p>
            <a:r>
              <a:rPr lang="en-IN" b="1" dirty="0" smtClean="0"/>
              <a:t> Number of files</a:t>
            </a:r>
            <a:r>
              <a:rPr lang="en-IN" dirty="0" smtClean="0"/>
              <a:t>: Each logical master file (i.e., a logical grouping of data that may be one part of a large database or a separate file) is counted.</a:t>
            </a:r>
            <a:endParaRPr lang="en-US" dirty="0" smtClean="0"/>
          </a:p>
          <a:p>
            <a:r>
              <a:rPr lang="en-IN" b="1" dirty="0" smtClean="0"/>
              <a:t> Number of external interfaces</a:t>
            </a:r>
            <a:r>
              <a:rPr lang="en-IN" dirty="0" smtClean="0"/>
              <a:t>: All machine readable interfaces (e.g., data files on storage media) that are used to transmit information to another system are counted.</a:t>
            </a:r>
            <a:endParaRPr lang="en-US" dirty="0" smtClean="0"/>
          </a:p>
          <a:p>
            <a:r>
              <a:rPr lang="en-IN" dirty="0" smtClean="0"/>
              <a:t> </a:t>
            </a:r>
            <a:endParaRPr lang="en-US" dirty="0" smtClean="0"/>
          </a:p>
          <a:p>
            <a:pPr>
              <a:buFont typeface="Arial" pitchFamily="34" charset="0"/>
              <a:buChar char="•"/>
            </a:pPr>
            <a:endParaRPr lang="en-IN" dirty="0" smtClean="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329" y="283369"/>
            <a:ext cx="3230090" cy="566738"/>
          </a:xfrm>
          <a:solidFill>
            <a:schemeClr val="accent5">
              <a:lumMod val="60000"/>
              <a:lumOff val="40000"/>
            </a:schemeClr>
          </a:solidFill>
        </p:spPr>
        <p:txBody>
          <a:bodyPr/>
          <a:lstStyle/>
          <a:p>
            <a:pPr algn="ctr"/>
            <a:r>
              <a:rPr lang="en-US" dirty="0" smtClean="0"/>
              <a:t>Project Management</a:t>
            </a:r>
            <a:endParaRPr lang="en-US" dirty="0"/>
          </a:p>
        </p:txBody>
      </p:sp>
      <p:pic>
        <p:nvPicPr>
          <p:cNvPr id="67586" name="Picture 2"/>
          <p:cNvPicPr>
            <a:picLocks noChangeAspect="1" noChangeArrowheads="1"/>
          </p:cNvPicPr>
          <p:nvPr/>
        </p:nvPicPr>
        <p:blipFill>
          <a:blip r:embed="rId2"/>
          <a:srcRect/>
          <a:stretch>
            <a:fillRect/>
          </a:stretch>
        </p:blipFill>
        <p:spPr bwMode="auto">
          <a:xfrm>
            <a:off x="1098899" y="1776383"/>
            <a:ext cx="7550507" cy="3733767"/>
          </a:xfrm>
          <a:prstGeom prst="rect">
            <a:avLst/>
          </a:prstGeom>
          <a:noFill/>
          <a:ln w="9525">
            <a:noFill/>
            <a:miter lim="800000"/>
            <a:headEnd/>
            <a:tailEnd/>
          </a:ln>
          <a:effectLst/>
        </p:spPr>
      </p:pic>
      <p:sp>
        <p:nvSpPr>
          <p:cNvPr id="5" name="TextBox 4"/>
          <p:cNvSpPr txBox="1"/>
          <p:nvPr/>
        </p:nvSpPr>
        <p:spPr>
          <a:xfrm>
            <a:off x="7695210" y="2344778"/>
            <a:ext cx="795647" cy="523220"/>
          </a:xfrm>
          <a:prstGeom prst="rect">
            <a:avLst/>
          </a:prstGeom>
          <a:noFill/>
        </p:spPr>
        <p:txBody>
          <a:bodyPr wrap="square" rtlCol="0">
            <a:spAutoFit/>
          </a:bodyPr>
          <a:lstStyle/>
          <a:p>
            <a:r>
              <a:rPr lang="en-US" sz="1400" b="1" dirty="0" smtClean="0"/>
              <a:t>For Avg. case</a:t>
            </a:r>
            <a:endParaRPr lang="en-US" sz="1400" b="1"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329" y="283369"/>
            <a:ext cx="3230090" cy="566738"/>
          </a:xfrm>
          <a:solidFill>
            <a:schemeClr val="accent5">
              <a:lumMod val="60000"/>
              <a:lumOff val="40000"/>
            </a:schemeClr>
          </a:solidFill>
        </p:spPr>
        <p:txBody>
          <a:bodyPr/>
          <a:lstStyle/>
          <a:p>
            <a:pPr algn="ctr"/>
            <a:r>
              <a:rPr lang="en-US" dirty="0" smtClean="0"/>
              <a:t>Project Management</a:t>
            </a:r>
            <a:endParaRPr lang="en-US" dirty="0"/>
          </a:p>
        </p:txBody>
      </p:sp>
      <p:pic>
        <p:nvPicPr>
          <p:cNvPr id="68610" name="Picture 2"/>
          <p:cNvPicPr>
            <a:picLocks noChangeAspect="1" noChangeArrowheads="1"/>
          </p:cNvPicPr>
          <p:nvPr/>
        </p:nvPicPr>
        <p:blipFill>
          <a:blip r:embed="rId2"/>
          <a:srcRect/>
          <a:stretch>
            <a:fillRect/>
          </a:stretch>
        </p:blipFill>
        <p:spPr bwMode="auto">
          <a:xfrm>
            <a:off x="1068779" y="1119268"/>
            <a:ext cx="7208321" cy="546118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329" y="283369"/>
            <a:ext cx="3230090" cy="566738"/>
          </a:xfrm>
          <a:solidFill>
            <a:schemeClr val="accent5">
              <a:lumMod val="60000"/>
              <a:lumOff val="40000"/>
            </a:schemeClr>
          </a:solidFill>
        </p:spPr>
        <p:txBody>
          <a:bodyPr/>
          <a:lstStyle/>
          <a:p>
            <a:pPr algn="ctr"/>
            <a:r>
              <a:rPr lang="en-US" dirty="0" smtClean="0"/>
              <a:t>Risk Management</a:t>
            </a:r>
            <a:endParaRPr lang="en-US" dirty="0"/>
          </a:p>
        </p:txBody>
      </p:sp>
      <p:sp>
        <p:nvSpPr>
          <p:cNvPr id="4" name="TextBox 3"/>
          <p:cNvSpPr txBox="1"/>
          <p:nvPr/>
        </p:nvSpPr>
        <p:spPr>
          <a:xfrm>
            <a:off x="356260" y="1223158"/>
            <a:ext cx="8467106" cy="646331"/>
          </a:xfrm>
          <a:prstGeom prst="rect">
            <a:avLst/>
          </a:prstGeom>
          <a:noFill/>
        </p:spPr>
        <p:txBody>
          <a:bodyPr wrap="square" rtlCol="0">
            <a:spAutoFit/>
          </a:bodyPr>
          <a:lstStyle/>
          <a:p>
            <a:r>
              <a:rPr lang="en-US" dirty="0"/>
              <a:t>Risk Management deals the various risks involved in the software development. Risk can be related with time , budget  etc.</a:t>
            </a:r>
          </a:p>
        </p:txBody>
      </p:sp>
      <p:pic>
        <p:nvPicPr>
          <p:cNvPr id="5" name="Picture 4" descr="Screenshot_2016-04-21-22-43-07_1461259034052 - Copy.jpg"/>
          <p:cNvPicPr/>
          <p:nvPr/>
        </p:nvPicPr>
        <p:blipFill>
          <a:blip r:embed="rId2"/>
          <a:stretch>
            <a:fillRect/>
          </a:stretch>
        </p:blipFill>
        <p:spPr>
          <a:xfrm>
            <a:off x="1724456" y="2380128"/>
            <a:ext cx="5947003" cy="3533784"/>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329" y="283369"/>
            <a:ext cx="3230090" cy="566738"/>
          </a:xfrm>
          <a:solidFill>
            <a:schemeClr val="accent5">
              <a:lumMod val="60000"/>
              <a:lumOff val="40000"/>
            </a:schemeClr>
          </a:solidFill>
        </p:spPr>
        <p:txBody>
          <a:bodyPr/>
          <a:lstStyle/>
          <a:p>
            <a:pPr algn="ctr"/>
            <a:r>
              <a:rPr lang="en-US" dirty="0" smtClean="0"/>
              <a:t>Risk Management</a:t>
            </a:r>
            <a:endParaRPr lang="en-US" dirty="0"/>
          </a:p>
        </p:txBody>
      </p:sp>
      <p:pic>
        <p:nvPicPr>
          <p:cNvPr id="6" name="Picture 5" descr="Screenshot_2016-04-21-22-43-07_1461259034052.jpg"/>
          <p:cNvPicPr/>
          <p:nvPr/>
        </p:nvPicPr>
        <p:blipFill>
          <a:blip r:embed="rId2"/>
          <a:stretch>
            <a:fillRect/>
          </a:stretch>
        </p:blipFill>
        <p:spPr>
          <a:xfrm>
            <a:off x="1505877" y="1037049"/>
            <a:ext cx="5756935" cy="2442421"/>
          </a:xfrm>
          <a:prstGeom prst="rect">
            <a:avLst/>
          </a:prstGeom>
        </p:spPr>
      </p:pic>
      <p:pic>
        <p:nvPicPr>
          <p:cNvPr id="7" name="Picture 6" descr="Screenshot_2016-04-21-22-43-11_1461259040170 - Copy.jpg"/>
          <p:cNvPicPr/>
          <p:nvPr/>
        </p:nvPicPr>
        <p:blipFill>
          <a:blip r:embed="rId3"/>
          <a:stretch>
            <a:fillRect/>
          </a:stretch>
        </p:blipFill>
        <p:spPr>
          <a:xfrm>
            <a:off x="1505877" y="3892138"/>
            <a:ext cx="5992153" cy="2461161"/>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5">
              <a:lumMod val="60000"/>
              <a:lumOff val="40000"/>
            </a:schemeClr>
          </a:solidFill>
        </p:spPr>
        <p:txBody>
          <a:bodyPr/>
          <a:lstStyle/>
          <a:p>
            <a:r>
              <a:rPr lang="en-US" dirty="0" smtClean="0"/>
              <a:t>Certificate</a:t>
            </a:r>
            <a:endParaRPr lang="en-US" dirty="0"/>
          </a:p>
        </p:txBody>
      </p:sp>
      <p:sp>
        <p:nvSpPr>
          <p:cNvPr id="5" name="TextBox 4"/>
          <p:cNvSpPr txBox="1"/>
          <p:nvPr/>
        </p:nvSpPr>
        <p:spPr>
          <a:xfrm>
            <a:off x="239151" y="1417638"/>
            <a:ext cx="8721969" cy="4801314"/>
          </a:xfrm>
          <a:prstGeom prst="rect">
            <a:avLst/>
          </a:prstGeom>
          <a:noFill/>
        </p:spPr>
        <p:txBody>
          <a:bodyPr wrap="square" rtlCol="0">
            <a:spAutoFit/>
          </a:bodyPr>
          <a:lstStyle/>
          <a:p>
            <a:endParaRPr lang="en-US" dirty="0" smtClean="0">
              <a:latin typeface="Arial" pitchFamily="34" charset="0"/>
              <a:cs typeface="Arial" pitchFamily="34" charset="0"/>
            </a:endParaRPr>
          </a:p>
          <a:p>
            <a:r>
              <a:rPr lang="en-US" dirty="0" smtClean="0">
                <a:latin typeface="Arial" pitchFamily="34" charset="0"/>
                <a:cs typeface="Arial" pitchFamily="34" charset="0"/>
              </a:rPr>
              <a:t>This is to certify that the project entitled, “WIFI-PENETRATION TESTING” submitted by the following </a:t>
            </a:r>
            <a:r>
              <a:rPr lang="en-US" i="1" dirty="0" smtClean="0">
                <a:latin typeface="Arial" pitchFamily="34" charset="0"/>
                <a:cs typeface="Arial" pitchFamily="34" charset="0"/>
              </a:rPr>
              <a:t>students </a:t>
            </a:r>
            <a:r>
              <a:rPr lang="en-US" sz="1600" i="1" dirty="0" smtClean="0">
                <a:latin typeface="Arial" pitchFamily="34" charset="0"/>
                <a:cs typeface="Arial" pitchFamily="34" charset="0"/>
              </a:rPr>
              <a:t>Md. Tauseef </a:t>
            </a:r>
            <a:r>
              <a:rPr lang="en-US" sz="1600" i="1" dirty="0" err="1" smtClean="0">
                <a:latin typeface="Arial" pitchFamily="34" charset="0"/>
                <a:cs typeface="Arial" pitchFamily="34" charset="0"/>
              </a:rPr>
              <a:t>Alam</a:t>
            </a:r>
            <a:r>
              <a:rPr lang="en-US" sz="1600" i="1" dirty="0" smtClean="0">
                <a:latin typeface="Arial" pitchFamily="34" charset="0"/>
                <a:cs typeface="Arial" pitchFamily="34" charset="0"/>
              </a:rPr>
              <a:t>, </a:t>
            </a:r>
            <a:r>
              <a:rPr lang="en-US" sz="1600" i="1" dirty="0" smtClean="0">
                <a:latin typeface="Arial" pitchFamily="34" charset="0"/>
                <a:cs typeface="Arial" pitchFamily="34" charset="0"/>
              </a:rPr>
              <a:t>Anuj Saraswat ,Saurav Shah ,Thongminlien </a:t>
            </a:r>
            <a:r>
              <a:rPr lang="en-US" sz="1600" i="1" dirty="0" err="1" smtClean="0">
                <a:latin typeface="Arial" pitchFamily="34" charset="0"/>
                <a:cs typeface="Arial" pitchFamily="34" charset="0"/>
              </a:rPr>
              <a:t>Kuki</a:t>
            </a:r>
            <a:r>
              <a:rPr lang="en-US" sz="1600" i="1" dirty="0" smtClean="0">
                <a:latin typeface="Arial" pitchFamily="34" charset="0"/>
                <a:cs typeface="Arial" pitchFamily="34" charset="0"/>
              </a:rPr>
              <a:t> </a:t>
            </a:r>
            <a:r>
              <a:rPr lang="en-US" sz="1600" i="1" dirty="0" smtClean="0">
                <a:latin typeface="Arial" pitchFamily="34" charset="0"/>
                <a:cs typeface="Arial" pitchFamily="34" charset="0"/>
              </a:rPr>
              <a:t>&amp; </a:t>
            </a:r>
            <a:r>
              <a:rPr lang="en-US" sz="1600" i="1" dirty="0" smtClean="0">
                <a:latin typeface="Arial" pitchFamily="34" charset="0"/>
                <a:cs typeface="Arial" pitchFamily="34" charset="0"/>
              </a:rPr>
              <a:t>Gaurav Narang </a:t>
            </a:r>
            <a:r>
              <a:rPr lang="en-US" dirty="0" smtClean="0">
                <a:latin typeface="Arial" pitchFamily="34" charset="0"/>
                <a:cs typeface="Arial" pitchFamily="34" charset="0"/>
              </a:rPr>
              <a:t>under the guidance </a:t>
            </a:r>
            <a:r>
              <a:rPr lang="en-US" sz="1600" i="1" dirty="0" smtClean="0">
                <a:latin typeface="Arial" pitchFamily="34" charset="0"/>
                <a:cs typeface="Arial" pitchFamily="34" charset="0"/>
              </a:rPr>
              <a:t>of Ms Shikha Verma </a:t>
            </a:r>
            <a:r>
              <a:rPr lang="en-US" dirty="0" smtClean="0">
                <a:latin typeface="Arial" pitchFamily="34" charset="0"/>
                <a:cs typeface="Arial" pitchFamily="34" charset="0"/>
              </a:rPr>
              <a:t>in partial fulfillment of the requirements for the award of  </a:t>
            </a:r>
            <a:r>
              <a:rPr lang="en-US" sz="1600" dirty="0" smtClean="0">
                <a:latin typeface="Arial" pitchFamily="34" charset="0"/>
                <a:cs typeface="Arial" pitchFamily="34" charset="0"/>
              </a:rPr>
              <a:t>“</a:t>
            </a:r>
            <a:r>
              <a:rPr lang="en-US" sz="1600" i="1" dirty="0" smtClean="0">
                <a:latin typeface="Arial" pitchFamily="34" charset="0"/>
                <a:cs typeface="Arial" pitchFamily="34" charset="0"/>
              </a:rPr>
              <a:t>B.Sc.(H) Comp. IV SEM</a:t>
            </a:r>
            <a:r>
              <a:rPr lang="en-US" dirty="0" smtClean="0">
                <a:latin typeface="Arial" pitchFamily="34" charset="0"/>
                <a:cs typeface="Arial" pitchFamily="34" charset="0"/>
              </a:rPr>
              <a:t>” in “</a:t>
            </a:r>
            <a:r>
              <a:rPr lang="en-US" sz="1600" i="1" dirty="0" smtClean="0">
                <a:latin typeface="Arial" pitchFamily="34" charset="0"/>
                <a:cs typeface="Arial" pitchFamily="34" charset="0"/>
              </a:rPr>
              <a:t>SOFTWARE ENGINEERING</a:t>
            </a:r>
            <a:r>
              <a:rPr lang="en-US" dirty="0" smtClean="0">
                <a:latin typeface="Arial" pitchFamily="34" charset="0"/>
                <a:cs typeface="Arial" pitchFamily="34" charset="0"/>
              </a:rPr>
              <a:t>” at “</a:t>
            </a:r>
            <a:r>
              <a:rPr lang="en-US" sz="1600" i="1" dirty="0" smtClean="0">
                <a:latin typeface="Arial" pitchFamily="34" charset="0"/>
                <a:cs typeface="Arial" pitchFamily="34" charset="0"/>
              </a:rPr>
              <a:t>RAM LAL ANAND COLLEGE</a:t>
            </a:r>
            <a:r>
              <a:rPr lang="en-US" dirty="0" smtClean="0">
                <a:latin typeface="Arial" pitchFamily="34" charset="0"/>
                <a:cs typeface="Arial" pitchFamily="34" charset="0"/>
              </a:rPr>
              <a:t>” is an authentic work carried out under my supervision and guidance.</a:t>
            </a:r>
          </a:p>
          <a:p>
            <a:endParaRPr lang="en-US" dirty="0" smtClean="0">
              <a:latin typeface="Arial" pitchFamily="34" charset="0"/>
              <a:cs typeface="Arial" pitchFamily="34" charset="0"/>
            </a:endParaRPr>
          </a:p>
          <a:p>
            <a:r>
              <a:rPr lang="en-US" dirty="0" smtClean="0">
                <a:latin typeface="Arial" pitchFamily="34" charset="0"/>
                <a:cs typeface="Arial" pitchFamily="34" charset="0"/>
              </a:rPr>
              <a:t>To the best of my knowledge, the matter embodied in the project has not been submitted to any other university/ institute for the award of any Degree or Diploma.</a:t>
            </a:r>
          </a:p>
          <a:p>
            <a:endParaRPr lang="en-US" dirty="0" smtClean="0">
              <a:latin typeface="Arial" pitchFamily="34" charset="0"/>
              <a:cs typeface="Arial" pitchFamily="34" charset="0"/>
            </a:endParaRPr>
          </a:p>
          <a:p>
            <a:endParaRPr lang="en-US" dirty="0" smtClean="0">
              <a:latin typeface="Arial" pitchFamily="34" charset="0"/>
              <a:cs typeface="Arial" pitchFamily="34" charset="0"/>
            </a:endParaRPr>
          </a:p>
          <a:p>
            <a:r>
              <a:rPr lang="en-US" dirty="0" smtClean="0">
                <a:latin typeface="Arial" pitchFamily="34" charset="0"/>
                <a:cs typeface="Arial" pitchFamily="34" charset="0"/>
              </a:rPr>
              <a:t>Date: 11/04/2016							</a:t>
            </a:r>
            <a:r>
              <a:rPr lang="en-US" dirty="0">
                <a:latin typeface="Arial" pitchFamily="34" charset="0"/>
                <a:cs typeface="Arial" pitchFamily="34" charset="0"/>
              </a:rPr>
              <a:t> </a:t>
            </a:r>
            <a:r>
              <a:rPr lang="en-US" dirty="0" smtClean="0">
                <a:latin typeface="Arial" pitchFamily="34" charset="0"/>
                <a:cs typeface="Arial" pitchFamily="34" charset="0"/>
              </a:rPr>
              <a:t>      Ms.Shikha Verma</a:t>
            </a:r>
          </a:p>
          <a:p>
            <a:endParaRPr lang="en-US" dirty="0" smtClean="0">
              <a:latin typeface="Arial" pitchFamily="34" charset="0"/>
              <a:cs typeface="Arial" pitchFamily="34" charset="0"/>
            </a:endParaRPr>
          </a:p>
          <a:p>
            <a:r>
              <a:rPr lang="en-US" dirty="0" smtClean="0">
                <a:latin typeface="Arial" pitchFamily="34" charset="0"/>
                <a:cs typeface="Arial" pitchFamily="34" charset="0"/>
              </a:rPr>
              <a:t>											Assistant Professor</a:t>
            </a:r>
          </a:p>
          <a:p>
            <a:r>
              <a:rPr lang="en-US" dirty="0">
                <a:latin typeface="Arial" pitchFamily="34" charset="0"/>
                <a:cs typeface="Arial" pitchFamily="34" charset="0"/>
              </a:rPr>
              <a:t>	</a:t>
            </a:r>
            <a:r>
              <a:rPr lang="en-US" dirty="0" smtClean="0">
                <a:latin typeface="Arial" pitchFamily="34" charset="0"/>
                <a:cs typeface="Arial" pitchFamily="34" charset="0"/>
              </a:rPr>
              <a:t>										Dept. of Computer Science</a:t>
            </a:r>
          </a:p>
          <a:p>
            <a:r>
              <a:rPr lang="en-US" dirty="0">
                <a:latin typeface="Arial" pitchFamily="34" charset="0"/>
                <a:cs typeface="Arial" pitchFamily="34" charset="0"/>
              </a:rPr>
              <a:t>	</a:t>
            </a:r>
            <a:r>
              <a:rPr lang="en-US" dirty="0" smtClean="0">
                <a:latin typeface="Arial" pitchFamily="34" charset="0"/>
                <a:cs typeface="Arial" pitchFamily="34" charset="0"/>
              </a:rPr>
              <a:t>										Ram Lal Anand</a:t>
            </a:r>
            <a:endParaRPr lang="en-US"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47107" name="Picture 3"/>
          <p:cNvPicPr>
            <a:picLocks noChangeAspect="1" noChangeArrowheads="1"/>
          </p:cNvPicPr>
          <p:nvPr/>
        </p:nvPicPr>
        <p:blipFill>
          <a:blip r:embed="rId2"/>
          <a:srcRect/>
          <a:stretch>
            <a:fillRect/>
          </a:stretch>
        </p:blipFill>
        <p:spPr bwMode="auto">
          <a:xfrm>
            <a:off x="576775" y="479490"/>
            <a:ext cx="8117059" cy="6174528"/>
          </a:xfrm>
          <a:prstGeom prst="rect">
            <a:avLst/>
          </a:prstGeom>
          <a:noFill/>
          <a:ln w="9525">
            <a:noFill/>
            <a:miter lim="800000"/>
            <a:headEnd/>
            <a:tailEnd/>
          </a:ln>
          <a:effectLst/>
        </p:spPr>
      </p:pic>
      <p:sp>
        <p:nvSpPr>
          <p:cNvPr id="11" name="TextBox 10"/>
          <p:cNvSpPr txBox="1"/>
          <p:nvPr/>
        </p:nvSpPr>
        <p:spPr>
          <a:xfrm>
            <a:off x="3193366" y="0"/>
            <a:ext cx="2504050" cy="369332"/>
          </a:xfrm>
          <a:prstGeom prst="rect">
            <a:avLst/>
          </a:prstGeom>
          <a:solidFill>
            <a:schemeClr val="accent5">
              <a:lumMod val="60000"/>
              <a:lumOff val="40000"/>
            </a:schemeClr>
          </a:solidFill>
        </p:spPr>
        <p:txBody>
          <a:bodyPr wrap="square" rtlCol="0">
            <a:spAutoFit/>
          </a:bodyPr>
          <a:lstStyle/>
          <a:p>
            <a:pPr algn="ctr"/>
            <a:r>
              <a:rPr lang="en-US" dirty="0" smtClean="0"/>
              <a:t>Timeline Chart</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369888" y="242888"/>
            <a:ext cx="8358187" cy="708025"/>
          </a:xfrm>
          <a:prstGeom prst="rec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dist="20000" dir="5400000" rotWithShape="0">
              <a:srgbClr val="808080">
                <a:alpha val="37999"/>
              </a:srgbClr>
            </a:outerShdw>
          </a:effectLst>
        </p:spPr>
        <p:txBody>
          <a:bodyPr>
            <a:spAutoFit/>
          </a:bodyPr>
          <a:lstStyle/>
          <a:p>
            <a:pPr fontAlgn="auto">
              <a:spcBef>
                <a:spcPts val="0"/>
              </a:spcBef>
              <a:spcAft>
                <a:spcPts val="0"/>
              </a:spcAft>
              <a:defRPr/>
            </a:pPr>
            <a:r>
              <a:rPr lang="en-US" sz="4000" dirty="0">
                <a:solidFill>
                  <a:schemeClr val="dk1"/>
                </a:solidFill>
                <a:latin typeface="+mn-lt"/>
                <a:ea typeface="+mn-ea"/>
              </a:rPr>
              <a:t>Code Development</a:t>
            </a:r>
          </a:p>
        </p:txBody>
      </p:sp>
      <p:pic>
        <p:nvPicPr>
          <p:cNvPr id="31746" name="Picture 5" descr="pVVgqFiS.jpg"/>
          <p:cNvPicPr>
            <a:picLocks noChangeAspect="1"/>
          </p:cNvPicPr>
          <p:nvPr/>
        </p:nvPicPr>
        <p:blipFill>
          <a:blip r:embed="rId2"/>
          <a:srcRect/>
          <a:stretch>
            <a:fillRect/>
          </a:stretch>
        </p:blipFill>
        <p:spPr bwMode="auto">
          <a:xfrm>
            <a:off x="357188" y="1063625"/>
            <a:ext cx="8370887" cy="4356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369888" y="242888"/>
            <a:ext cx="8358187" cy="708025"/>
          </a:xfrm>
          <a:prstGeom prst="rec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dist="20000" dir="5400000" rotWithShape="0">
              <a:srgbClr val="808080">
                <a:alpha val="37999"/>
              </a:srgbClr>
            </a:outerShdw>
          </a:effectLst>
        </p:spPr>
        <p:txBody>
          <a:bodyPr>
            <a:spAutoFit/>
          </a:bodyPr>
          <a:lstStyle/>
          <a:p>
            <a:pPr fontAlgn="auto">
              <a:spcBef>
                <a:spcPts val="0"/>
              </a:spcBef>
              <a:spcAft>
                <a:spcPts val="0"/>
              </a:spcAft>
              <a:defRPr/>
            </a:pPr>
            <a:r>
              <a:rPr lang="en-US" sz="4000" dirty="0">
                <a:solidFill>
                  <a:schemeClr val="dk1"/>
                </a:solidFill>
                <a:latin typeface="+mn-lt"/>
                <a:ea typeface="+mn-ea"/>
              </a:rPr>
              <a:t>Code Development</a:t>
            </a:r>
          </a:p>
        </p:txBody>
      </p:sp>
      <p:pic>
        <p:nvPicPr>
          <p:cNvPr id="32770" name="Picture 1" descr="2diZ_Rn3.jpg"/>
          <p:cNvPicPr>
            <a:picLocks noChangeAspect="1"/>
          </p:cNvPicPr>
          <p:nvPr/>
        </p:nvPicPr>
        <p:blipFill>
          <a:blip r:embed="rId2"/>
          <a:srcRect/>
          <a:stretch>
            <a:fillRect/>
          </a:stretch>
        </p:blipFill>
        <p:spPr bwMode="auto">
          <a:xfrm>
            <a:off x="369888" y="1041400"/>
            <a:ext cx="8358187" cy="5715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369888" y="242888"/>
            <a:ext cx="8358187" cy="708025"/>
          </a:xfrm>
          <a:prstGeom prst="rec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dist="20000" dir="5400000" rotWithShape="0">
              <a:srgbClr val="808080">
                <a:alpha val="37999"/>
              </a:srgbClr>
            </a:outerShdw>
          </a:effectLst>
        </p:spPr>
        <p:txBody>
          <a:bodyPr>
            <a:spAutoFit/>
          </a:bodyPr>
          <a:lstStyle/>
          <a:p>
            <a:pPr fontAlgn="auto">
              <a:spcBef>
                <a:spcPts val="0"/>
              </a:spcBef>
              <a:spcAft>
                <a:spcPts val="0"/>
              </a:spcAft>
              <a:defRPr/>
            </a:pPr>
            <a:r>
              <a:rPr lang="en-US" sz="4000" dirty="0">
                <a:solidFill>
                  <a:schemeClr val="dk1"/>
                </a:solidFill>
                <a:latin typeface="+mn-lt"/>
                <a:ea typeface="+mn-ea"/>
              </a:rPr>
              <a:t>Code Development</a:t>
            </a:r>
          </a:p>
        </p:txBody>
      </p:sp>
      <p:pic>
        <p:nvPicPr>
          <p:cNvPr id="33794" name="Picture 1" descr="vrSXiMdG.jpg"/>
          <p:cNvPicPr>
            <a:picLocks noChangeAspect="1"/>
          </p:cNvPicPr>
          <p:nvPr/>
        </p:nvPicPr>
        <p:blipFill>
          <a:blip r:embed="rId2"/>
          <a:srcRect/>
          <a:stretch>
            <a:fillRect/>
          </a:stretch>
        </p:blipFill>
        <p:spPr bwMode="auto">
          <a:xfrm>
            <a:off x="369888" y="1066800"/>
            <a:ext cx="8358187" cy="5791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369888" y="242888"/>
            <a:ext cx="8358187" cy="708025"/>
          </a:xfrm>
          <a:prstGeom prst="rec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dist="20000" dir="5400000" rotWithShape="0">
              <a:srgbClr val="808080">
                <a:alpha val="37999"/>
              </a:srgbClr>
            </a:outerShdw>
          </a:effectLst>
        </p:spPr>
        <p:txBody>
          <a:bodyPr>
            <a:spAutoFit/>
          </a:bodyPr>
          <a:lstStyle/>
          <a:p>
            <a:pPr fontAlgn="auto">
              <a:spcBef>
                <a:spcPts val="0"/>
              </a:spcBef>
              <a:spcAft>
                <a:spcPts val="0"/>
              </a:spcAft>
              <a:defRPr/>
            </a:pPr>
            <a:r>
              <a:rPr lang="en-US" sz="4000" dirty="0">
                <a:solidFill>
                  <a:schemeClr val="dk1"/>
                </a:solidFill>
                <a:latin typeface="+mn-lt"/>
                <a:ea typeface="+mn-ea"/>
              </a:rPr>
              <a:t>Code Development</a:t>
            </a:r>
          </a:p>
        </p:txBody>
      </p:sp>
      <p:pic>
        <p:nvPicPr>
          <p:cNvPr id="34818" name="Picture 2" descr="NvNN72C8.jpg"/>
          <p:cNvPicPr>
            <a:picLocks noChangeAspect="1"/>
          </p:cNvPicPr>
          <p:nvPr/>
        </p:nvPicPr>
        <p:blipFill>
          <a:blip r:embed="rId2"/>
          <a:srcRect/>
          <a:stretch>
            <a:fillRect/>
          </a:stretch>
        </p:blipFill>
        <p:spPr bwMode="auto">
          <a:xfrm>
            <a:off x="369888" y="1014413"/>
            <a:ext cx="8358187" cy="58435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369888" y="242888"/>
            <a:ext cx="8358187" cy="708025"/>
          </a:xfrm>
          <a:prstGeom prst="rec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dist="20000" dir="5400000" rotWithShape="0">
              <a:srgbClr val="808080">
                <a:alpha val="37999"/>
              </a:srgbClr>
            </a:outerShdw>
          </a:effectLst>
        </p:spPr>
        <p:txBody>
          <a:bodyPr>
            <a:spAutoFit/>
          </a:bodyPr>
          <a:lstStyle/>
          <a:p>
            <a:pPr fontAlgn="auto">
              <a:spcBef>
                <a:spcPts val="0"/>
              </a:spcBef>
              <a:spcAft>
                <a:spcPts val="0"/>
              </a:spcAft>
              <a:defRPr/>
            </a:pPr>
            <a:r>
              <a:rPr lang="en-US" sz="4000" dirty="0">
                <a:solidFill>
                  <a:schemeClr val="dk1"/>
                </a:solidFill>
                <a:latin typeface="+mn-lt"/>
                <a:ea typeface="+mn-ea"/>
              </a:rPr>
              <a:t>Code Development</a:t>
            </a:r>
          </a:p>
        </p:txBody>
      </p:sp>
      <p:pic>
        <p:nvPicPr>
          <p:cNvPr id="35842" name="Picture 1" descr="MUBy0XQd.jpg"/>
          <p:cNvPicPr>
            <a:picLocks noChangeAspect="1"/>
          </p:cNvPicPr>
          <p:nvPr/>
        </p:nvPicPr>
        <p:blipFill>
          <a:blip r:embed="rId2"/>
          <a:srcRect/>
          <a:stretch>
            <a:fillRect/>
          </a:stretch>
        </p:blipFill>
        <p:spPr bwMode="auto">
          <a:xfrm>
            <a:off x="369888" y="1063625"/>
            <a:ext cx="8358187" cy="56784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369888" y="242888"/>
            <a:ext cx="8358187" cy="708025"/>
          </a:xfrm>
          <a:prstGeom prst="rec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dist="20000" dir="5400000" rotWithShape="0">
              <a:srgbClr val="808080">
                <a:alpha val="37999"/>
              </a:srgbClr>
            </a:outerShdw>
          </a:effectLst>
        </p:spPr>
        <p:txBody>
          <a:bodyPr>
            <a:spAutoFit/>
          </a:bodyPr>
          <a:lstStyle/>
          <a:p>
            <a:pPr fontAlgn="auto">
              <a:spcBef>
                <a:spcPts val="0"/>
              </a:spcBef>
              <a:spcAft>
                <a:spcPts val="0"/>
              </a:spcAft>
              <a:defRPr/>
            </a:pPr>
            <a:r>
              <a:rPr lang="en-US" sz="4000" dirty="0">
                <a:solidFill>
                  <a:schemeClr val="dk1"/>
                </a:solidFill>
                <a:latin typeface="+mn-lt"/>
                <a:ea typeface="+mn-ea"/>
              </a:rPr>
              <a:t>Code Development</a:t>
            </a:r>
          </a:p>
        </p:txBody>
      </p:sp>
      <p:pic>
        <p:nvPicPr>
          <p:cNvPr id="36866" name="Picture 2" descr="Gb8nK_oG.jpg"/>
          <p:cNvPicPr>
            <a:picLocks noChangeAspect="1"/>
          </p:cNvPicPr>
          <p:nvPr/>
        </p:nvPicPr>
        <p:blipFill>
          <a:blip r:embed="rId2"/>
          <a:srcRect/>
          <a:stretch>
            <a:fillRect/>
          </a:stretch>
        </p:blipFill>
        <p:spPr bwMode="auto">
          <a:xfrm>
            <a:off x="369888" y="1055688"/>
            <a:ext cx="8358187" cy="58023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369888" y="242888"/>
            <a:ext cx="8358187" cy="708025"/>
          </a:xfrm>
          <a:prstGeom prst="rec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dist="20000" dir="5400000" rotWithShape="0">
              <a:srgbClr val="808080">
                <a:alpha val="37999"/>
              </a:srgbClr>
            </a:outerShdw>
          </a:effectLst>
        </p:spPr>
        <p:txBody>
          <a:bodyPr>
            <a:spAutoFit/>
          </a:bodyPr>
          <a:lstStyle/>
          <a:p>
            <a:pPr fontAlgn="auto">
              <a:spcBef>
                <a:spcPts val="0"/>
              </a:spcBef>
              <a:spcAft>
                <a:spcPts val="0"/>
              </a:spcAft>
              <a:defRPr/>
            </a:pPr>
            <a:r>
              <a:rPr lang="en-US" sz="4000" dirty="0">
                <a:solidFill>
                  <a:schemeClr val="dk1"/>
                </a:solidFill>
                <a:latin typeface="+mn-lt"/>
                <a:ea typeface="+mn-ea"/>
              </a:rPr>
              <a:t>Software Testing</a:t>
            </a:r>
          </a:p>
        </p:txBody>
      </p:sp>
      <p:pic>
        <p:nvPicPr>
          <p:cNvPr id="37890" name="Picture 2" descr="psrBs7kC.jpg"/>
          <p:cNvPicPr>
            <a:picLocks noChangeAspect="1"/>
          </p:cNvPicPr>
          <p:nvPr/>
        </p:nvPicPr>
        <p:blipFill>
          <a:blip r:embed="rId2"/>
          <a:srcRect/>
          <a:stretch>
            <a:fillRect/>
          </a:stretch>
        </p:blipFill>
        <p:spPr bwMode="auto">
          <a:xfrm>
            <a:off x="369888" y="1182688"/>
            <a:ext cx="8358187" cy="4073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369888" y="242888"/>
            <a:ext cx="8358187" cy="708025"/>
          </a:xfrm>
          <a:prstGeom prst="rec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dist="20000" dir="5400000" rotWithShape="0">
              <a:srgbClr val="808080">
                <a:alpha val="37999"/>
              </a:srgbClr>
            </a:outerShdw>
          </a:effectLst>
        </p:spPr>
        <p:txBody>
          <a:bodyPr>
            <a:spAutoFit/>
          </a:bodyPr>
          <a:lstStyle/>
          <a:p>
            <a:pPr fontAlgn="auto">
              <a:spcBef>
                <a:spcPts val="0"/>
              </a:spcBef>
              <a:spcAft>
                <a:spcPts val="0"/>
              </a:spcAft>
              <a:defRPr/>
            </a:pPr>
            <a:r>
              <a:rPr lang="en-US" sz="4000" dirty="0">
                <a:solidFill>
                  <a:schemeClr val="dk1"/>
                </a:solidFill>
                <a:latin typeface="+mn-lt"/>
                <a:ea typeface="+mn-ea"/>
              </a:rPr>
              <a:t>Software Testing</a:t>
            </a:r>
          </a:p>
        </p:txBody>
      </p:sp>
      <p:pic>
        <p:nvPicPr>
          <p:cNvPr id="38914" name="Picture 1" descr="9FeZE7UL.jpg"/>
          <p:cNvPicPr>
            <a:picLocks noChangeAspect="1"/>
          </p:cNvPicPr>
          <p:nvPr/>
        </p:nvPicPr>
        <p:blipFill>
          <a:blip r:embed="rId2"/>
          <a:srcRect/>
          <a:stretch>
            <a:fillRect/>
          </a:stretch>
        </p:blipFill>
        <p:spPr bwMode="auto">
          <a:xfrm>
            <a:off x="369888" y="1182688"/>
            <a:ext cx="8358187" cy="44878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369888" y="242888"/>
            <a:ext cx="8358187" cy="708025"/>
          </a:xfrm>
          <a:prstGeom prst="rec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dist="20000" dir="5400000" rotWithShape="0">
              <a:srgbClr val="808080">
                <a:alpha val="37999"/>
              </a:srgbClr>
            </a:outerShdw>
          </a:effectLst>
        </p:spPr>
        <p:txBody>
          <a:bodyPr>
            <a:spAutoFit/>
          </a:bodyPr>
          <a:lstStyle/>
          <a:p>
            <a:pPr fontAlgn="auto">
              <a:spcBef>
                <a:spcPts val="0"/>
              </a:spcBef>
              <a:spcAft>
                <a:spcPts val="0"/>
              </a:spcAft>
              <a:defRPr/>
            </a:pPr>
            <a:r>
              <a:rPr lang="en-US" sz="4000" dirty="0">
                <a:solidFill>
                  <a:schemeClr val="dk1"/>
                </a:solidFill>
                <a:latin typeface="+mn-lt"/>
                <a:ea typeface="+mn-ea"/>
              </a:rPr>
              <a:t>Software Testing</a:t>
            </a:r>
          </a:p>
        </p:txBody>
      </p:sp>
      <p:pic>
        <p:nvPicPr>
          <p:cNvPr id="39938" name="Picture 2" descr="lvivrKkJ.jpg"/>
          <p:cNvPicPr>
            <a:picLocks noChangeAspect="1"/>
          </p:cNvPicPr>
          <p:nvPr/>
        </p:nvPicPr>
        <p:blipFill>
          <a:blip r:embed="rId2"/>
          <a:srcRect/>
          <a:stretch>
            <a:fillRect/>
          </a:stretch>
        </p:blipFill>
        <p:spPr bwMode="auto">
          <a:xfrm>
            <a:off x="369888" y="1082675"/>
            <a:ext cx="8358187" cy="55197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1508" y="274638"/>
            <a:ext cx="4037428" cy="428747"/>
          </a:xfrm>
          <a:solidFill>
            <a:schemeClr val="accent5">
              <a:lumMod val="60000"/>
              <a:lumOff val="40000"/>
            </a:schemeClr>
          </a:solidFill>
        </p:spPr>
        <p:txBody>
          <a:bodyPr/>
          <a:lstStyle/>
          <a:p>
            <a:r>
              <a:rPr lang="en-US" dirty="0" smtClean="0"/>
              <a:t>Contents </a:t>
            </a:r>
            <a:endParaRPr lang="en-US" dirty="0"/>
          </a:p>
        </p:txBody>
      </p:sp>
      <p:sp>
        <p:nvSpPr>
          <p:cNvPr id="4" name="TextBox 3"/>
          <p:cNvSpPr txBox="1"/>
          <p:nvPr/>
        </p:nvSpPr>
        <p:spPr>
          <a:xfrm>
            <a:off x="457200" y="703385"/>
            <a:ext cx="8229600" cy="6771084"/>
          </a:xfrm>
          <a:prstGeom prst="rect">
            <a:avLst/>
          </a:prstGeom>
          <a:noFill/>
        </p:spPr>
        <p:txBody>
          <a:bodyPr wrap="square" rtlCol="0">
            <a:spAutoFit/>
          </a:bodyPr>
          <a:lstStyle/>
          <a:p>
            <a:pPr marL="342900" indent="-342900">
              <a:buAutoNum type="arabicPeriod"/>
            </a:pPr>
            <a:r>
              <a:rPr lang="en-US" sz="1400" dirty="0" smtClean="0"/>
              <a:t>Introduction</a:t>
            </a:r>
          </a:p>
          <a:p>
            <a:pPr marL="342900" indent="-342900"/>
            <a:endParaRPr lang="en-US" sz="1400" dirty="0" smtClean="0"/>
          </a:p>
          <a:p>
            <a:pPr marL="342900" indent="-342900">
              <a:buAutoNum type="arabicPeriod" startAt="2"/>
            </a:pPr>
            <a:r>
              <a:rPr lang="en-US" sz="1400" dirty="0" smtClean="0"/>
              <a:t>Software Development Methodology</a:t>
            </a:r>
          </a:p>
          <a:p>
            <a:pPr marL="342900" indent="-342900"/>
            <a:r>
              <a:rPr lang="en-US" sz="1400" dirty="0"/>
              <a:t>	</a:t>
            </a:r>
            <a:r>
              <a:rPr lang="en-US" sz="1400" dirty="0" smtClean="0"/>
              <a:t>	*  Process Model</a:t>
            </a:r>
          </a:p>
          <a:p>
            <a:pPr marL="342900" indent="-342900"/>
            <a:endParaRPr lang="en-US" sz="1400" dirty="0" smtClean="0"/>
          </a:p>
          <a:p>
            <a:pPr marL="342900" indent="-342900"/>
            <a:r>
              <a:rPr lang="en-US" sz="1400" dirty="0" smtClean="0"/>
              <a:t>3.    Software Requirement Specification (SRS)</a:t>
            </a:r>
          </a:p>
          <a:p>
            <a:pPr marL="342900" indent="-342900"/>
            <a:r>
              <a:rPr lang="en-US" sz="1400" dirty="0" smtClean="0"/>
              <a:t>		*  Introduction</a:t>
            </a:r>
          </a:p>
          <a:p>
            <a:pPr marL="342900" indent="-342900"/>
            <a:r>
              <a:rPr lang="en-US" sz="1400" dirty="0"/>
              <a:t>	</a:t>
            </a:r>
            <a:r>
              <a:rPr lang="en-US" sz="1400" dirty="0" smtClean="0"/>
              <a:t>	*  Purpose</a:t>
            </a:r>
          </a:p>
          <a:p>
            <a:pPr marL="342900" indent="-342900"/>
            <a:r>
              <a:rPr lang="en-US" sz="1400" dirty="0"/>
              <a:t>	</a:t>
            </a:r>
            <a:r>
              <a:rPr lang="en-US" sz="1400" dirty="0" smtClean="0"/>
              <a:t>	*  Scope</a:t>
            </a:r>
          </a:p>
          <a:p>
            <a:pPr marL="342900" indent="-342900"/>
            <a:r>
              <a:rPr lang="en-US" sz="1400" dirty="0"/>
              <a:t>	</a:t>
            </a:r>
            <a:r>
              <a:rPr lang="en-US" sz="1400" dirty="0" smtClean="0"/>
              <a:t>	* S/W and H/W requirements</a:t>
            </a:r>
          </a:p>
          <a:p>
            <a:pPr marL="342900" indent="-342900"/>
            <a:endParaRPr lang="en-US" sz="1400" dirty="0" smtClean="0"/>
          </a:p>
          <a:p>
            <a:pPr marL="342900" indent="-342900">
              <a:buAutoNum type="arabicPeriod" startAt="4"/>
            </a:pPr>
            <a:r>
              <a:rPr lang="en-US" sz="1400" dirty="0" smtClean="0"/>
              <a:t>Design Specification</a:t>
            </a:r>
          </a:p>
          <a:p>
            <a:pPr marL="342900" indent="-342900"/>
            <a:r>
              <a:rPr lang="en-US" sz="1400" dirty="0" smtClean="0"/>
              <a:t>		*   Data Flow Diagrams</a:t>
            </a:r>
          </a:p>
          <a:p>
            <a:pPr marL="342900" indent="-342900"/>
            <a:r>
              <a:rPr lang="en-US" sz="1400" dirty="0" smtClean="0"/>
              <a:t>		*   ER Diagram</a:t>
            </a:r>
          </a:p>
          <a:p>
            <a:pPr marL="342900" indent="-342900"/>
            <a:r>
              <a:rPr lang="en-US" sz="1400" dirty="0"/>
              <a:t>	</a:t>
            </a:r>
            <a:r>
              <a:rPr lang="en-US" sz="1400" dirty="0" smtClean="0"/>
              <a:t>	*   Data Dictionary</a:t>
            </a:r>
          </a:p>
          <a:p>
            <a:pPr marL="342900" indent="-342900"/>
            <a:endParaRPr lang="en-US" sz="1400" dirty="0" smtClean="0"/>
          </a:p>
          <a:p>
            <a:pPr marL="342900" indent="-342900">
              <a:buAutoNum type="arabicPeriod" startAt="5"/>
            </a:pPr>
            <a:r>
              <a:rPr lang="en-US" sz="1400" dirty="0" smtClean="0"/>
              <a:t>Project Management</a:t>
            </a:r>
          </a:p>
          <a:p>
            <a:pPr marL="342900" indent="-342900"/>
            <a:r>
              <a:rPr lang="en-US" sz="1400" dirty="0" smtClean="0"/>
              <a:t>6.	Risk Management</a:t>
            </a:r>
          </a:p>
          <a:p>
            <a:pPr marL="342900" indent="-342900"/>
            <a:r>
              <a:rPr lang="en-US" sz="1400" dirty="0" smtClean="0"/>
              <a:t>7.	Timeline Chart</a:t>
            </a:r>
          </a:p>
          <a:p>
            <a:pPr marL="342900" indent="-342900">
              <a:buAutoNum type="arabicPeriod" startAt="5"/>
            </a:pPr>
            <a:endParaRPr lang="en-US" sz="1400" dirty="0"/>
          </a:p>
          <a:p>
            <a:pPr marL="342900" indent="-342900"/>
            <a:r>
              <a:rPr lang="en-US" sz="1400" dirty="0" smtClean="0"/>
              <a:t>8.	Code Development</a:t>
            </a:r>
          </a:p>
          <a:p>
            <a:pPr marL="342900" indent="-342900"/>
            <a:r>
              <a:rPr lang="en-US" sz="1400" dirty="0"/>
              <a:t>	</a:t>
            </a:r>
            <a:r>
              <a:rPr lang="en-US" sz="1400" dirty="0" smtClean="0"/>
              <a:t>	* Sample Code </a:t>
            </a:r>
          </a:p>
          <a:p>
            <a:pPr marL="342900" indent="-342900"/>
            <a:endParaRPr lang="en-US" sz="1400" dirty="0" smtClean="0"/>
          </a:p>
          <a:p>
            <a:pPr marL="342900" indent="-342900"/>
            <a:r>
              <a:rPr lang="en-US" sz="1400" dirty="0" smtClean="0"/>
              <a:t>9.	Testing</a:t>
            </a:r>
          </a:p>
          <a:p>
            <a:pPr marL="342900" indent="-342900"/>
            <a:r>
              <a:rPr lang="en-US" sz="1400" dirty="0" smtClean="0"/>
              <a:t>10.	Limitations</a:t>
            </a:r>
          </a:p>
          <a:p>
            <a:pPr marL="342900" indent="-342900"/>
            <a:r>
              <a:rPr lang="en-US" sz="1400" dirty="0" smtClean="0"/>
              <a:t>11.	Future Scope</a:t>
            </a:r>
          </a:p>
          <a:p>
            <a:pPr marL="342900" indent="-342900"/>
            <a:r>
              <a:rPr lang="en-US" sz="1400" dirty="0" smtClean="0"/>
              <a:t>12.	Conclusion</a:t>
            </a:r>
          </a:p>
          <a:p>
            <a:pPr marL="342900" indent="-342900"/>
            <a:r>
              <a:rPr lang="en-US" sz="1400" dirty="0" smtClean="0"/>
              <a:t>11.	 </a:t>
            </a:r>
            <a:r>
              <a:rPr lang="en-US" sz="1400" dirty="0" err="1" smtClean="0"/>
              <a:t>Refrences</a:t>
            </a:r>
            <a:endParaRPr lang="en-US" sz="1400" dirty="0" smtClean="0"/>
          </a:p>
          <a:p>
            <a:pPr marL="342900" indent="-342900">
              <a:buAutoNum type="arabicPeriod" startAt="6"/>
            </a:pPr>
            <a:endParaRPr lang="en-US" sz="1400" dirty="0"/>
          </a:p>
          <a:p>
            <a:pPr marL="342900" indent="-342900">
              <a:buAutoNum type="arabicPeriod" startAt="6"/>
            </a:pPr>
            <a:endParaRPr lang="en-US" sz="1400" dirty="0" smtClean="0"/>
          </a:p>
          <a:p>
            <a:pPr marL="342900" indent="-342900"/>
            <a:endParaRPr lang="en-US" sz="1400" dirty="0" smtClean="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369888" y="242888"/>
            <a:ext cx="8358187" cy="708025"/>
          </a:xfrm>
          <a:prstGeom prst="rec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dist="20000" dir="5400000" rotWithShape="0">
              <a:srgbClr val="808080">
                <a:alpha val="37999"/>
              </a:srgbClr>
            </a:outerShdw>
          </a:effectLst>
        </p:spPr>
        <p:txBody>
          <a:bodyPr>
            <a:spAutoFit/>
          </a:bodyPr>
          <a:lstStyle/>
          <a:p>
            <a:pPr fontAlgn="auto">
              <a:spcBef>
                <a:spcPts val="0"/>
              </a:spcBef>
              <a:spcAft>
                <a:spcPts val="0"/>
              </a:spcAft>
              <a:defRPr/>
            </a:pPr>
            <a:r>
              <a:rPr lang="en-US" sz="4000" dirty="0">
                <a:solidFill>
                  <a:schemeClr val="dk1"/>
                </a:solidFill>
                <a:latin typeface="+mn-lt"/>
                <a:ea typeface="+mn-ea"/>
              </a:rPr>
              <a:t>Software Testing</a:t>
            </a:r>
          </a:p>
        </p:txBody>
      </p:sp>
      <p:pic>
        <p:nvPicPr>
          <p:cNvPr id="40962" name="Picture 1" descr="mqi+FaiW.jpg"/>
          <p:cNvPicPr>
            <a:picLocks noChangeAspect="1"/>
          </p:cNvPicPr>
          <p:nvPr/>
        </p:nvPicPr>
        <p:blipFill>
          <a:blip r:embed="rId2"/>
          <a:srcRect/>
          <a:stretch>
            <a:fillRect/>
          </a:stretch>
        </p:blipFill>
        <p:spPr bwMode="auto">
          <a:xfrm>
            <a:off x="369888" y="1090613"/>
            <a:ext cx="8358187" cy="56245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369888" y="242888"/>
            <a:ext cx="8358187" cy="708025"/>
          </a:xfrm>
          <a:prstGeom prst="rec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dist="20000" dir="5400000" rotWithShape="0">
              <a:srgbClr val="808080">
                <a:alpha val="37999"/>
              </a:srgbClr>
            </a:outerShdw>
          </a:effectLst>
        </p:spPr>
        <p:txBody>
          <a:bodyPr>
            <a:spAutoFit/>
          </a:bodyPr>
          <a:lstStyle/>
          <a:p>
            <a:pPr fontAlgn="auto">
              <a:spcBef>
                <a:spcPts val="0"/>
              </a:spcBef>
              <a:spcAft>
                <a:spcPts val="0"/>
              </a:spcAft>
              <a:defRPr/>
            </a:pPr>
            <a:r>
              <a:rPr lang="en-US" sz="4000" dirty="0">
                <a:solidFill>
                  <a:schemeClr val="dk1"/>
                </a:solidFill>
                <a:latin typeface="+mn-lt"/>
                <a:ea typeface="+mn-ea"/>
              </a:rPr>
              <a:t>Limitations:</a:t>
            </a:r>
          </a:p>
        </p:txBody>
      </p:sp>
      <p:sp>
        <p:nvSpPr>
          <p:cNvPr id="7" name="TextBox 6"/>
          <p:cNvSpPr txBox="1"/>
          <p:nvPr/>
        </p:nvSpPr>
        <p:spPr>
          <a:xfrm>
            <a:off x="369888" y="1131888"/>
            <a:ext cx="8450262" cy="5354637"/>
          </a:xfrm>
          <a:prstGeom prst="rect">
            <a:avLst/>
          </a:prstGeom>
          <a:noFill/>
        </p:spPr>
        <p:txBody>
          <a:bodyPr>
            <a:spAutoFit/>
          </a:bodyPr>
          <a:lstStyle/>
          <a:p>
            <a:pPr marL="285750" indent="-285750">
              <a:buFont typeface="Wingdings" pitchFamily="2" charset="2"/>
              <a:buChar char="u"/>
            </a:pPr>
            <a:endParaRPr lang="en-US"/>
          </a:p>
          <a:p>
            <a:pPr marL="285750" indent="-285750">
              <a:buFont typeface="Wingdings" pitchFamily="2" charset="2"/>
              <a:buChar char="u"/>
            </a:pPr>
            <a:r>
              <a:rPr lang="en-US"/>
              <a:t>Network Strength</a:t>
            </a:r>
          </a:p>
          <a:p>
            <a:pPr marL="285750" indent="-285750"/>
            <a:r>
              <a:rPr lang="en-US"/>
              <a:t>	-The lesser the power of a AP, lesser the chances to penetrate in the system.</a:t>
            </a:r>
          </a:p>
          <a:p>
            <a:pPr marL="285750" indent="-285750"/>
            <a:endParaRPr lang="en-US"/>
          </a:p>
          <a:p>
            <a:pPr marL="285750" indent="-285750">
              <a:buFont typeface="Wingdings" pitchFamily="2" charset="2"/>
              <a:buChar char="u"/>
            </a:pPr>
            <a:r>
              <a:rPr lang="en-US"/>
              <a:t>Channel Noise</a:t>
            </a:r>
          </a:p>
          <a:p>
            <a:pPr marL="285750" indent="-285750"/>
            <a:r>
              <a:rPr lang="en-US"/>
              <a:t>	-Router automatically switches between channels when it is densely populated and</a:t>
            </a:r>
          </a:p>
          <a:p>
            <a:pPr marL="285750" indent="-285750"/>
            <a:r>
              <a:rPr lang="en-US"/>
              <a:t>          thus make it less possible to penetrate.</a:t>
            </a:r>
          </a:p>
          <a:p>
            <a:pPr marL="285750" indent="-285750">
              <a:buFont typeface="Wingdings" pitchFamily="2" charset="2"/>
              <a:buChar char="u"/>
            </a:pPr>
            <a:endParaRPr lang="en-US"/>
          </a:p>
          <a:p>
            <a:pPr marL="285750" indent="-285750">
              <a:buFont typeface="Wingdings" pitchFamily="2" charset="2"/>
              <a:buChar char="u"/>
            </a:pPr>
            <a:r>
              <a:rPr lang="en-US"/>
              <a:t>MAC Address Filtering</a:t>
            </a:r>
          </a:p>
          <a:p>
            <a:pPr marL="285750" indent="-285750"/>
            <a:r>
              <a:rPr lang="en-US"/>
              <a:t>	-Limiting the number of users in an AP or restricting to the specific user may</a:t>
            </a:r>
          </a:p>
          <a:p>
            <a:pPr marL="285750" indent="-285750"/>
            <a:r>
              <a:rPr lang="en-US"/>
              <a:t>          intervene the work.</a:t>
            </a:r>
          </a:p>
          <a:p>
            <a:pPr marL="285750" indent="-285750"/>
            <a:endParaRPr lang="en-US"/>
          </a:p>
          <a:p>
            <a:pPr marL="285750" indent="-285750">
              <a:buFont typeface="Wingdings" pitchFamily="2" charset="2"/>
              <a:buChar char="u"/>
            </a:pPr>
            <a:r>
              <a:rPr lang="en-US"/>
              <a:t>Hidden AP</a:t>
            </a:r>
          </a:p>
          <a:p>
            <a:pPr marL="285750" indent="-285750"/>
            <a:r>
              <a:rPr lang="en-US"/>
              <a:t>	-Hidden access point doesn</a:t>
            </a:r>
            <a:r>
              <a:rPr lang="en-US" altLang="en-US"/>
              <a:t>’</a:t>
            </a:r>
            <a:r>
              <a:rPr lang="en-US"/>
              <a:t>t easily allow to see in the system.</a:t>
            </a:r>
          </a:p>
          <a:p>
            <a:pPr marL="285750" indent="-285750"/>
            <a:endParaRPr lang="en-US"/>
          </a:p>
          <a:p>
            <a:pPr marL="285750" indent="-285750">
              <a:buFont typeface="Wingdings" pitchFamily="2" charset="2"/>
              <a:buChar char="u"/>
            </a:pPr>
            <a:r>
              <a:rPr lang="en-US"/>
              <a:t>WPS Locked</a:t>
            </a:r>
          </a:p>
          <a:p>
            <a:pPr marL="285750" indent="-285750"/>
            <a:r>
              <a:rPr lang="en-US"/>
              <a:t>	-WPS pin disabled systems are less vulnerable.</a:t>
            </a:r>
          </a:p>
          <a:p>
            <a:pPr marL="285750" indent="-285750"/>
            <a:endParaRPr lang="en-US"/>
          </a:p>
          <a:p>
            <a:pPr marL="285750" indent="-285750">
              <a:buFont typeface="Wingdings" pitchFamily="2" charset="2"/>
              <a:buChar char="u"/>
            </a:pPr>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g1.jpg"/>
          <p:cNvPicPr>
            <a:picLocks noChangeAspect="1"/>
          </p:cNvPicPr>
          <p:nvPr/>
        </p:nvPicPr>
        <p:blipFill>
          <a:blip r:embed="rId2"/>
          <a:srcRect/>
          <a:stretch>
            <a:fillRect/>
          </a:stretch>
        </p:blipFill>
        <p:spPr bwMode="auto">
          <a:xfrm rot="-1371743">
            <a:off x="441325" y="1625600"/>
            <a:ext cx="3575050" cy="2779713"/>
          </a:xfrm>
          <a:prstGeom prst="rect">
            <a:avLst/>
          </a:prstGeom>
          <a:noFill/>
          <a:ln w="9525">
            <a:noFill/>
            <a:miter lim="800000"/>
            <a:headEnd/>
            <a:tailEnd/>
          </a:ln>
        </p:spPr>
      </p:pic>
      <p:pic>
        <p:nvPicPr>
          <p:cNvPr id="6" name="Picture 5" descr="fig3.png"/>
          <p:cNvPicPr>
            <a:picLocks noChangeAspect="1"/>
          </p:cNvPicPr>
          <p:nvPr/>
        </p:nvPicPr>
        <p:blipFill>
          <a:blip r:embed="rId3"/>
          <a:srcRect/>
          <a:stretch>
            <a:fillRect/>
          </a:stretch>
        </p:blipFill>
        <p:spPr bwMode="auto">
          <a:xfrm rot="-1851707">
            <a:off x="1531938" y="3702050"/>
            <a:ext cx="4376737" cy="2335213"/>
          </a:xfrm>
          <a:prstGeom prst="rect">
            <a:avLst/>
          </a:prstGeom>
          <a:noFill/>
          <a:ln w="9525">
            <a:noFill/>
            <a:miter lim="800000"/>
            <a:headEnd/>
            <a:tailEnd/>
          </a:ln>
        </p:spPr>
      </p:pic>
      <p:pic>
        <p:nvPicPr>
          <p:cNvPr id="7" name="Picture 6" descr="fig4.jpg"/>
          <p:cNvPicPr>
            <a:picLocks noChangeAspect="1"/>
          </p:cNvPicPr>
          <p:nvPr/>
        </p:nvPicPr>
        <p:blipFill>
          <a:blip r:embed="rId4"/>
          <a:srcRect/>
          <a:stretch>
            <a:fillRect/>
          </a:stretch>
        </p:blipFill>
        <p:spPr bwMode="auto">
          <a:xfrm>
            <a:off x="5010150" y="1039813"/>
            <a:ext cx="3300413" cy="2286000"/>
          </a:xfrm>
          <a:prstGeom prst="rect">
            <a:avLst/>
          </a:prstGeom>
          <a:noFill/>
          <a:ln w="9525">
            <a:noFill/>
            <a:miter lim="800000"/>
            <a:headEnd/>
            <a:tailEnd/>
          </a:ln>
        </p:spPr>
      </p:pic>
      <p:pic>
        <p:nvPicPr>
          <p:cNvPr id="4" name="Picture 3" descr="fig2.png"/>
          <p:cNvPicPr>
            <a:picLocks noChangeAspect="1"/>
          </p:cNvPicPr>
          <p:nvPr/>
        </p:nvPicPr>
        <p:blipFill>
          <a:blip r:embed="rId5"/>
          <a:srcRect/>
          <a:stretch>
            <a:fillRect/>
          </a:stretch>
        </p:blipFill>
        <p:spPr bwMode="auto">
          <a:xfrm rot="1945227">
            <a:off x="6113463" y="3232150"/>
            <a:ext cx="2730500" cy="3138488"/>
          </a:xfrm>
          <a:prstGeom prst="rect">
            <a:avLst/>
          </a:prstGeom>
          <a:noFill/>
          <a:ln w="9525">
            <a:noFill/>
            <a:miter lim="800000"/>
            <a:headEnd/>
            <a:tailEnd/>
          </a:ln>
        </p:spPr>
      </p:pic>
      <p:sp>
        <p:nvSpPr>
          <p:cNvPr id="5" name="TextBox 4"/>
          <p:cNvSpPr txBox="1">
            <a:spLocks noChangeArrowheads="1"/>
          </p:cNvSpPr>
          <p:nvPr/>
        </p:nvSpPr>
        <p:spPr bwMode="auto">
          <a:xfrm>
            <a:off x="369888" y="242888"/>
            <a:ext cx="8358187" cy="708025"/>
          </a:xfrm>
          <a:prstGeom prst="rec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dist="20000" dir="5400000" rotWithShape="0">
              <a:srgbClr val="808080">
                <a:alpha val="37999"/>
              </a:srgbClr>
            </a:outerShdw>
          </a:effectLst>
        </p:spPr>
        <p:txBody>
          <a:bodyPr>
            <a:spAutoFit/>
          </a:bodyPr>
          <a:lstStyle/>
          <a:p>
            <a:pPr fontAlgn="auto">
              <a:spcBef>
                <a:spcPts val="0"/>
              </a:spcBef>
              <a:spcAft>
                <a:spcPts val="0"/>
              </a:spcAft>
              <a:defRPr/>
            </a:pPr>
            <a:r>
              <a:rPr lang="en-US" sz="4000" dirty="0">
                <a:solidFill>
                  <a:schemeClr val="dk1"/>
                </a:solidFill>
                <a:latin typeface="+mn-lt"/>
                <a:ea typeface="+mn-ea"/>
              </a:rPr>
              <a:t>Future Scope</a:t>
            </a: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6" presetClass="entr" presetSubtype="21"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inVertical)">
                                      <p:cBhvr>
                                        <p:cTn id="18" dur="500"/>
                                        <p:tgtEl>
                                          <p:spTgt spid="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14" presetClass="entr" presetSubtype="1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randombar(horizontal)">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369888" y="242888"/>
            <a:ext cx="8358187" cy="708025"/>
          </a:xfrm>
          <a:prstGeom prst="rec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dist="20000" dir="5400000" rotWithShape="0">
              <a:srgbClr val="808080">
                <a:alpha val="37999"/>
              </a:srgbClr>
            </a:outerShdw>
          </a:effectLst>
        </p:spPr>
        <p:txBody>
          <a:bodyPr>
            <a:spAutoFit/>
          </a:bodyPr>
          <a:lstStyle/>
          <a:p>
            <a:pPr fontAlgn="auto">
              <a:spcBef>
                <a:spcPts val="0"/>
              </a:spcBef>
              <a:spcAft>
                <a:spcPts val="0"/>
              </a:spcAft>
              <a:defRPr/>
            </a:pPr>
            <a:r>
              <a:rPr lang="en-US" sz="4000" dirty="0">
                <a:solidFill>
                  <a:schemeClr val="dk1"/>
                </a:solidFill>
                <a:latin typeface="+mn-lt"/>
                <a:ea typeface="+mn-ea"/>
              </a:rPr>
              <a:t>Future Scope</a:t>
            </a:r>
          </a:p>
        </p:txBody>
      </p:sp>
      <p:pic>
        <p:nvPicPr>
          <p:cNvPr id="30722" name="Picture 6" descr="Batman.jpg"/>
          <p:cNvPicPr>
            <a:picLocks noChangeAspect="1"/>
          </p:cNvPicPr>
          <p:nvPr/>
        </p:nvPicPr>
        <p:blipFill>
          <a:blip r:embed="rId2"/>
          <a:srcRect/>
          <a:stretch>
            <a:fillRect/>
          </a:stretch>
        </p:blipFill>
        <p:spPr bwMode="auto">
          <a:xfrm rot="-1660379">
            <a:off x="601663" y="1878013"/>
            <a:ext cx="4508500" cy="2106612"/>
          </a:xfrm>
          <a:prstGeom prst="rect">
            <a:avLst/>
          </a:prstGeom>
          <a:noFill/>
          <a:ln w="9525">
            <a:noFill/>
            <a:miter lim="800000"/>
            <a:headEnd/>
            <a:tailEnd/>
          </a:ln>
        </p:spPr>
      </p:pic>
      <p:sp>
        <p:nvSpPr>
          <p:cNvPr id="9" name="Multiply 8"/>
          <p:cNvSpPr>
            <a:spLocks/>
          </p:cNvSpPr>
          <p:nvPr/>
        </p:nvSpPr>
        <p:spPr bwMode="auto">
          <a:xfrm>
            <a:off x="766763" y="1458913"/>
            <a:ext cx="3935412" cy="2790825"/>
          </a:xfrm>
          <a:custGeom>
            <a:avLst/>
            <a:gdLst>
              <a:gd name="T0" fmla="*/ 755335 w 3935412"/>
              <a:gd name="T1" fmla="*/ 938002 h 2790825"/>
              <a:gd name="T2" fmla="*/ 1135040 w 3935412"/>
              <a:gd name="T3" fmla="*/ 402570 h 2790825"/>
              <a:gd name="T4" fmla="*/ 1967706 w 3935412"/>
              <a:gd name="T5" fmla="*/ 993061 h 2790825"/>
              <a:gd name="T6" fmla="*/ 2800372 w 3935412"/>
              <a:gd name="T7" fmla="*/ 402570 h 2790825"/>
              <a:gd name="T8" fmla="*/ 3180077 w 3935412"/>
              <a:gd name="T9" fmla="*/ 938002 h 2790825"/>
              <a:gd name="T10" fmla="*/ 2535072 w 3935412"/>
              <a:gd name="T11" fmla="*/ 1395413 h 2790825"/>
              <a:gd name="T12" fmla="*/ 3180077 w 3935412"/>
              <a:gd name="T13" fmla="*/ 1852823 h 2790825"/>
              <a:gd name="T14" fmla="*/ 2800372 w 3935412"/>
              <a:gd name="T15" fmla="*/ 2388255 h 2790825"/>
              <a:gd name="T16" fmla="*/ 1967706 w 3935412"/>
              <a:gd name="T17" fmla="*/ 1797764 h 2790825"/>
              <a:gd name="T18" fmla="*/ 1135040 w 3935412"/>
              <a:gd name="T19" fmla="*/ 2388255 h 2790825"/>
              <a:gd name="T20" fmla="*/ 755335 w 3935412"/>
              <a:gd name="T21" fmla="*/ 1852823 h 2790825"/>
              <a:gd name="T22" fmla="*/ 1400340 w 3935412"/>
              <a:gd name="T23" fmla="*/ 1395413 h 2790825"/>
              <a:gd name="T24" fmla="*/ 755335 w 3935412"/>
              <a:gd name="T25" fmla="*/ 938002 h 27908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935412" h="2790825">
                <a:moveTo>
                  <a:pt x="755335" y="938002"/>
                </a:moveTo>
                <a:lnTo>
                  <a:pt x="1135040" y="402570"/>
                </a:lnTo>
                <a:lnTo>
                  <a:pt x="1967706" y="993061"/>
                </a:lnTo>
                <a:lnTo>
                  <a:pt x="2800372" y="402570"/>
                </a:lnTo>
                <a:lnTo>
                  <a:pt x="3180077" y="938002"/>
                </a:lnTo>
                <a:lnTo>
                  <a:pt x="2535072" y="1395413"/>
                </a:lnTo>
                <a:lnTo>
                  <a:pt x="3180077" y="1852823"/>
                </a:lnTo>
                <a:lnTo>
                  <a:pt x="2800372" y="2388255"/>
                </a:lnTo>
                <a:lnTo>
                  <a:pt x="1967706" y="1797764"/>
                </a:lnTo>
                <a:lnTo>
                  <a:pt x="1135040" y="2388255"/>
                </a:lnTo>
                <a:lnTo>
                  <a:pt x="755335" y="1852823"/>
                </a:lnTo>
                <a:lnTo>
                  <a:pt x="1400340" y="1395413"/>
                </a:lnTo>
                <a:lnTo>
                  <a:pt x="755335" y="938002"/>
                </a:lnTo>
                <a:close/>
              </a:path>
            </a:pathLst>
          </a:custGeom>
          <a:solidFill>
            <a:srgbClr val="C4BD97">
              <a:alpha val="47842"/>
            </a:srgbClr>
          </a:solidFill>
          <a:ln w="9525" cap="flat" cmpd="sng">
            <a:solidFill>
              <a:srgbClr val="000000"/>
            </a:solidFill>
            <a:prstDash val="solid"/>
            <a:round/>
            <a:headEnd/>
            <a:tailEnd/>
          </a:ln>
          <a:effectLst>
            <a:outerShdw dist="20000" dir="5400000" rotWithShape="0">
              <a:srgbClr val="000000">
                <a:alpha val="37999"/>
              </a:srgbClr>
            </a:outerShdw>
          </a:effectLst>
        </p:spPr>
        <p:txBody>
          <a:bodyPr anchor="ctr"/>
          <a:lstStyle/>
          <a:p>
            <a:endParaRPr lang="en-US"/>
          </a:p>
        </p:txBody>
      </p:sp>
      <p:sp>
        <p:nvSpPr>
          <p:cNvPr id="8" name="TextBox 7"/>
          <p:cNvSpPr txBox="1"/>
          <p:nvPr/>
        </p:nvSpPr>
        <p:spPr>
          <a:xfrm rot="20033969">
            <a:off x="2299475" y="3719084"/>
            <a:ext cx="3427043" cy="461665"/>
          </a:xfrm>
          <a:prstGeom prst="rect">
            <a:avLst/>
          </a:prstGeom>
          <a:noFill/>
        </p:spPr>
        <p:txBody>
          <a:bodyPr>
            <a:spAutoFit/>
          </a:bodyPr>
          <a:lstStyle/>
          <a:p>
            <a:pPr>
              <a:defRPr/>
            </a:pPr>
            <a:r>
              <a:rPr lang="en-US" sz="2400"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latin typeface="Calibri" charset="0"/>
                <a:ea typeface="ＭＳ Ｐゴシック" charset="0"/>
                <a:cs typeface="ＭＳ Ｐゴシック" charset="0"/>
              </a:rPr>
              <a:t>Batman won’t be forever.</a:t>
            </a:r>
          </a:p>
        </p:txBody>
      </p:sp>
      <p:pic>
        <p:nvPicPr>
          <p:cNvPr id="2" name="Picture 1" descr="deadpool.png"/>
          <p:cNvPicPr>
            <a:picLocks noChangeAspect="1"/>
          </p:cNvPicPr>
          <p:nvPr/>
        </p:nvPicPr>
        <p:blipFill>
          <a:blip r:embed="rId3"/>
          <a:srcRect/>
          <a:stretch>
            <a:fillRect/>
          </a:stretch>
        </p:blipFill>
        <p:spPr bwMode="auto">
          <a:xfrm>
            <a:off x="6256338" y="1130300"/>
            <a:ext cx="1978025" cy="2403475"/>
          </a:xfrm>
          <a:prstGeom prst="rect">
            <a:avLst/>
          </a:prstGeom>
          <a:noFill/>
          <a:ln w="9525">
            <a:noFill/>
            <a:miter lim="800000"/>
            <a:headEnd/>
            <a:tailEnd/>
          </a:ln>
        </p:spPr>
      </p:pic>
      <p:sp>
        <p:nvSpPr>
          <p:cNvPr id="4" name="TextBox 3"/>
          <p:cNvSpPr txBox="1"/>
          <p:nvPr/>
        </p:nvSpPr>
        <p:spPr>
          <a:xfrm>
            <a:off x="5947215" y="3973647"/>
            <a:ext cx="2780860" cy="369332"/>
          </a:xfrm>
          <a:prstGeom prst="rect">
            <a:avLst/>
          </a:prstGeom>
          <a:noFill/>
        </p:spPr>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defRPr/>
            </a:pPr>
            <a:r>
              <a:rPr lang="en-US" b="1" spc="50" dirty="0">
                <a:ln w="11430"/>
                <a:solidFill>
                  <a:srgbClr val="FF0000"/>
                </a:solidFill>
                <a:effectLst>
                  <a:outerShdw blurRad="76200" dist="50800" dir="5400000" algn="tl" rotWithShape="0">
                    <a:srgbClr val="000000">
                      <a:alpha val="65000"/>
                    </a:srgbClr>
                  </a:outerShdw>
                </a:effectLst>
                <a:latin typeface="Calibri" charset="0"/>
                <a:ea typeface="ＭＳ Ｐゴシック" charset="0"/>
                <a:cs typeface="ＭＳ Ｐゴシック" charset="0"/>
              </a:rPr>
              <a:t>Deadpool has arrived.</a:t>
            </a:r>
          </a:p>
        </p:txBody>
      </p:sp>
      <p:sp>
        <p:nvSpPr>
          <p:cNvPr id="6" name="TextBox 5"/>
          <p:cNvSpPr txBox="1">
            <a:spLocks noChangeArrowheads="1"/>
          </p:cNvSpPr>
          <p:nvPr/>
        </p:nvSpPr>
        <p:spPr bwMode="auto">
          <a:xfrm>
            <a:off x="369888" y="5143500"/>
            <a:ext cx="8358187" cy="1754188"/>
          </a:xfrm>
          <a:prstGeom prst="rect">
            <a:avLst/>
          </a:prstGeom>
          <a:noFill/>
          <a:ln w="9525">
            <a:noFill/>
            <a:miter lim="800000"/>
            <a:headEnd/>
            <a:tailEnd/>
          </a:ln>
        </p:spPr>
        <p:txBody>
          <a:bodyPr>
            <a:spAutoFit/>
          </a:bodyPr>
          <a:lstStyle/>
          <a:p>
            <a:r>
              <a:rPr lang="en-US"/>
              <a:t>The security measures need to be checked as Technology is advancing every second. Someone must be vigilant. Personal information must be  kept safe in this digital world. Encryption techniques shall grow stronger, so will the attempt to get into it. Then, going to bed peacefully will only be possible if these testing are done and made sure data is safe from hackers.</a:t>
            </a:r>
          </a:p>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30722"/>
                                        </p:tgtEl>
                                        <p:attrNameLst>
                                          <p:attrName>style.visibility</p:attrName>
                                        </p:attrNameLst>
                                      </p:cBhvr>
                                      <p:to>
                                        <p:strVal val="visible"/>
                                      </p:to>
                                    </p:set>
                                    <p:anim calcmode="lin" valueType="num">
                                      <p:cBhvr>
                                        <p:cTn id="7" dur="1000" fill="hold"/>
                                        <p:tgtEl>
                                          <p:spTgt spid="30722"/>
                                        </p:tgtEl>
                                        <p:attrNameLst>
                                          <p:attrName>ppt_w</p:attrName>
                                        </p:attrNameLst>
                                      </p:cBhvr>
                                      <p:tavLst>
                                        <p:tav tm="0">
                                          <p:val>
                                            <p:strVal val="#ppt_w*0.70"/>
                                          </p:val>
                                        </p:tav>
                                        <p:tav tm="100000">
                                          <p:val>
                                            <p:strVal val="#ppt_w"/>
                                          </p:val>
                                        </p:tav>
                                      </p:tavLst>
                                    </p:anim>
                                    <p:anim calcmode="lin" valueType="num">
                                      <p:cBhvr>
                                        <p:cTn id="8" dur="1000" fill="hold"/>
                                        <p:tgtEl>
                                          <p:spTgt spid="30722"/>
                                        </p:tgtEl>
                                        <p:attrNameLst>
                                          <p:attrName>ppt_h</p:attrName>
                                        </p:attrNameLst>
                                      </p:cBhvr>
                                      <p:tavLst>
                                        <p:tav tm="0">
                                          <p:val>
                                            <p:strVal val="#ppt_h"/>
                                          </p:val>
                                        </p:tav>
                                        <p:tav tm="100000">
                                          <p:val>
                                            <p:strVal val="#ppt_h"/>
                                          </p:val>
                                        </p:tav>
                                      </p:tavLst>
                                    </p:anim>
                                    <p:animEffect transition="in" filter="fade">
                                      <p:cBhvr>
                                        <p:cTn id="9" dur="1000"/>
                                        <p:tgtEl>
                                          <p:spTgt spid="30722"/>
                                        </p:tgtEl>
                                      </p:cBhvr>
                                    </p:animEffect>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p:tgtEl>
                                          <p:spTgt spid="9"/>
                                        </p:tgtEl>
                                        <p:attrNameLst>
                                          <p:attrName>ppt_y</p:attrName>
                                        </p:attrNameLst>
                                      </p:cBhvr>
                                      <p:tavLst>
                                        <p:tav tm="0">
                                          <p:val>
                                            <p:strVal val="#ppt_y+#ppt_h*1.125000"/>
                                          </p:val>
                                        </p:tav>
                                        <p:tav tm="100000">
                                          <p:val>
                                            <p:strVal val="#ppt_y"/>
                                          </p:val>
                                        </p:tav>
                                      </p:tavLst>
                                    </p:anim>
                                    <p:animEffect transition="in" filter="wipe(up)">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55"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p:cTn id="25" dur="1000" fill="hold"/>
                                        <p:tgtEl>
                                          <p:spTgt spid="2"/>
                                        </p:tgtEl>
                                        <p:attrNameLst>
                                          <p:attrName>ppt_w</p:attrName>
                                        </p:attrNameLst>
                                      </p:cBhvr>
                                      <p:tavLst>
                                        <p:tav tm="0">
                                          <p:val>
                                            <p:strVal val="#ppt_w*0.70"/>
                                          </p:val>
                                        </p:tav>
                                        <p:tav tm="100000">
                                          <p:val>
                                            <p:strVal val="#ppt_w"/>
                                          </p:val>
                                        </p:tav>
                                      </p:tavLst>
                                    </p:anim>
                                    <p:anim calcmode="lin" valueType="num">
                                      <p:cBhvr>
                                        <p:cTn id="26" dur="1000" fill="hold"/>
                                        <p:tgtEl>
                                          <p:spTgt spid="2"/>
                                        </p:tgtEl>
                                        <p:attrNameLst>
                                          <p:attrName>ppt_h</p:attrName>
                                        </p:attrNameLst>
                                      </p:cBhvr>
                                      <p:tavLst>
                                        <p:tav tm="0">
                                          <p:val>
                                            <p:strVal val="#ppt_h"/>
                                          </p:val>
                                        </p:tav>
                                        <p:tav tm="100000">
                                          <p:val>
                                            <p:strVal val="#ppt_h"/>
                                          </p:val>
                                        </p:tav>
                                      </p:tavLst>
                                    </p:anim>
                                    <p:animEffect transition="in" filter="fade">
                                      <p:cBhvr>
                                        <p:cTn id="27" dur="10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43"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
                                        <p:tgtEl>
                                          <p:spTgt spid="4"/>
                                        </p:tgtEl>
                                      </p:cBhvr>
                                    </p:animEffect>
                                    <p:anim calcmode="lin" valueType="num">
                                      <p:cBhvr>
                                        <p:cTn id="33" dur="400" fill="hold"/>
                                        <p:tgtEl>
                                          <p:spTgt spid="4"/>
                                        </p:tgtEl>
                                        <p:attrNameLst>
                                          <p:attrName>ppt_x</p:attrName>
                                        </p:attrNameLst>
                                      </p:cBhvr>
                                      <p:tavLst>
                                        <p:tav tm="0">
                                          <p:val>
                                            <p:strVal val="#ppt_x"/>
                                          </p:val>
                                        </p:tav>
                                        <p:tav tm="100000">
                                          <p:val>
                                            <p:strVal val="#ppt_x"/>
                                          </p:val>
                                        </p:tav>
                                      </p:tavLst>
                                    </p:anim>
                                    <p:anim calcmode="lin" valueType="num">
                                      <p:cBhvr>
                                        <p:cTn id="34" dur="400" fill="hold"/>
                                        <p:tgtEl>
                                          <p:spTgt spid="4"/>
                                        </p:tgtEl>
                                        <p:attrNameLst>
                                          <p:attrName>ppt_y</p:attrName>
                                        </p:attrNameLst>
                                      </p:cBhvr>
                                      <p:tavLst>
                                        <p:tav tm="0">
                                          <p:val>
                                            <p:strVal val="#ppt_y+0.31"/>
                                          </p:val>
                                        </p:tav>
                                        <p:tav tm="100000">
                                          <p:val>
                                            <p:strVal val="#ppt_y+0.31"/>
                                          </p:val>
                                        </p:tav>
                                      </p:tavLst>
                                    </p:anim>
                                    <p:anim calcmode="lin" valueType="num">
                                      <p:cBhvr>
                                        <p:cTn id="35" dur="600" decel="50000" fill="hold">
                                          <p:stCondLst>
                                            <p:cond delay="400"/>
                                          </p:stCondLst>
                                        </p:cTn>
                                        <p:tgtEl>
                                          <p:spTgt spid="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6" dur="600" decel="50000" fill="hold">
                                          <p:stCondLst>
                                            <p:cond delay="400"/>
                                          </p:stCondLst>
                                        </p:cTn>
                                        <p:tgtEl>
                                          <p:spTgt spid="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37"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1000"/>
                                        <p:tgtEl>
                                          <p:spTgt spid="6"/>
                                        </p:tgtEl>
                                      </p:cBhvr>
                                    </p:animEffect>
                                    <p:anim calcmode="lin" valueType="num">
                                      <p:cBhvr>
                                        <p:cTn id="42" dur="1000" fill="hold"/>
                                        <p:tgtEl>
                                          <p:spTgt spid="6"/>
                                        </p:tgtEl>
                                        <p:attrNameLst>
                                          <p:attrName>ppt_x</p:attrName>
                                        </p:attrNameLst>
                                      </p:cBhvr>
                                      <p:tavLst>
                                        <p:tav tm="0">
                                          <p:val>
                                            <p:strVal val="#ppt_x"/>
                                          </p:val>
                                        </p:tav>
                                        <p:tav tm="100000">
                                          <p:val>
                                            <p:strVal val="#ppt_x"/>
                                          </p:val>
                                        </p:tav>
                                      </p:tavLst>
                                    </p:anim>
                                    <p:anim calcmode="lin" valueType="num">
                                      <p:cBhvr>
                                        <p:cTn id="43" dur="900" decel="100000" fill="hold"/>
                                        <p:tgtEl>
                                          <p:spTgt spid="6"/>
                                        </p:tgtEl>
                                        <p:attrNameLst>
                                          <p:attrName>ppt_y</p:attrName>
                                        </p:attrNameLst>
                                      </p:cBhvr>
                                      <p:tavLst>
                                        <p:tav tm="0">
                                          <p:val>
                                            <p:strVal val="#ppt_y+1"/>
                                          </p:val>
                                        </p:tav>
                                        <p:tav tm="100000">
                                          <p:val>
                                            <p:strVal val="#ppt_y-.03"/>
                                          </p:val>
                                        </p:tav>
                                      </p:tavLst>
                                    </p:anim>
                                    <p:anim calcmode="lin" valueType="num">
                                      <p:cBhvr>
                                        <p:cTn id="44"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369888" y="242888"/>
            <a:ext cx="8358187" cy="708025"/>
          </a:xfrm>
          <a:prstGeom prst="rec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dist="20000" dir="5400000" rotWithShape="0">
              <a:srgbClr val="808080">
                <a:alpha val="37999"/>
              </a:srgbClr>
            </a:outerShdw>
          </a:effectLst>
        </p:spPr>
        <p:txBody>
          <a:bodyPr>
            <a:spAutoFit/>
          </a:bodyPr>
          <a:lstStyle/>
          <a:p>
            <a:pPr fontAlgn="auto">
              <a:spcBef>
                <a:spcPts val="0"/>
              </a:spcBef>
              <a:spcAft>
                <a:spcPts val="0"/>
              </a:spcAft>
              <a:defRPr/>
            </a:pPr>
            <a:r>
              <a:rPr lang="en-US" sz="4000" dirty="0">
                <a:solidFill>
                  <a:schemeClr val="dk1"/>
                </a:solidFill>
                <a:latin typeface="+mn-lt"/>
                <a:ea typeface="+mn-ea"/>
              </a:rPr>
              <a:t>Conclusion</a:t>
            </a:r>
          </a:p>
        </p:txBody>
      </p:sp>
      <p:sp>
        <p:nvSpPr>
          <p:cNvPr id="45058" name="TextBox 1"/>
          <p:cNvSpPr txBox="1">
            <a:spLocks noChangeArrowheads="1"/>
          </p:cNvSpPr>
          <p:nvPr/>
        </p:nvSpPr>
        <p:spPr bwMode="auto">
          <a:xfrm>
            <a:off x="369888" y="1270000"/>
            <a:ext cx="8242300" cy="3694113"/>
          </a:xfrm>
          <a:prstGeom prst="rect">
            <a:avLst/>
          </a:prstGeom>
          <a:noFill/>
          <a:ln w="9525">
            <a:noFill/>
            <a:miter lim="800000"/>
            <a:headEnd/>
            <a:tailEnd/>
          </a:ln>
        </p:spPr>
        <p:txBody>
          <a:bodyPr>
            <a:spAutoFit/>
          </a:bodyPr>
          <a:lstStyle/>
          <a:p>
            <a:r>
              <a:rPr lang="en-US" b="1"/>
              <a:t>Penetration testing</a:t>
            </a:r>
            <a:r>
              <a:rPr lang="en-US"/>
              <a:t> is a comprehensive method to identify the vulnerabilities in a system. It offers benefits such as prevention of financial loss; compliance to industry regulators, customers and shareholders; preserving corporate image; proactive elimination of identified risks. </a:t>
            </a:r>
          </a:p>
          <a:p>
            <a:endParaRPr lang="en-US"/>
          </a:p>
          <a:p>
            <a:r>
              <a:rPr lang="en-US"/>
              <a:t>The testers can choose from black box, white box, and gray box testing depending on the amount of information available to the user. The testers can also choose from internal and external testing, depending on the specific objectives to be achieved.</a:t>
            </a:r>
          </a:p>
          <a:p>
            <a:endParaRPr lang="en-US"/>
          </a:p>
          <a:p>
            <a:r>
              <a:rPr lang="en-US"/>
              <a:t>The test phase is done in three steps: </a:t>
            </a:r>
            <a:r>
              <a:rPr lang="en-US" b="1"/>
              <a:t>Information gathering</a:t>
            </a:r>
            <a:r>
              <a:rPr lang="en-US"/>
              <a:t>, </a:t>
            </a:r>
            <a:r>
              <a:rPr lang="en-US" b="1"/>
              <a:t>Vulnerability analysis</a:t>
            </a:r>
            <a:r>
              <a:rPr lang="en-US"/>
              <a:t>, and </a:t>
            </a:r>
            <a:r>
              <a:rPr lang="en-US" b="1"/>
              <a:t>Vulnerability exploit</a:t>
            </a:r>
            <a:r>
              <a:rPr lang="en-US"/>
              <a:t>. This phase can be done manually or using automated tools. </a:t>
            </a:r>
          </a:p>
          <a:p>
            <a:endParaRPr lang="en-US"/>
          </a:p>
          <a:p>
            <a:endParaRPr 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369888" y="242888"/>
            <a:ext cx="8358187" cy="708025"/>
          </a:xfrm>
          <a:prstGeom prst="rec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dist="20000" dir="5400000" rotWithShape="0">
              <a:srgbClr val="808080">
                <a:alpha val="37999"/>
              </a:srgbClr>
            </a:outerShdw>
          </a:effectLst>
        </p:spPr>
        <p:txBody>
          <a:bodyPr>
            <a:spAutoFit/>
          </a:bodyPr>
          <a:lstStyle/>
          <a:p>
            <a:pPr fontAlgn="auto">
              <a:spcBef>
                <a:spcPts val="0"/>
              </a:spcBef>
              <a:spcAft>
                <a:spcPts val="0"/>
              </a:spcAft>
              <a:defRPr/>
            </a:pPr>
            <a:r>
              <a:rPr lang="en-US" sz="4000" dirty="0">
                <a:solidFill>
                  <a:schemeClr val="dk1"/>
                </a:solidFill>
                <a:latin typeface="+mn-lt"/>
                <a:ea typeface="+mn-ea"/>
              </a:rPr>
              <a:t>References:</a:t>
            </a:r>
          </a:p>
        </p:txBody>
      </p:sp>
      <p:sp>
        <p:nvSpPr>
          <p:cNvPr id="46082" name="TextBox 5"/>
          <p:cNvSpPr txBox="1">
            <a:spLocks noChangeArrowheads="1"/>
          </p:cNvSpPr>
          <p:nvPr/>
        </p:nvSpPr>
        <p:spPr bwMode="auto">
          <a:xfrm>
            <a:off x="369888" y="1270000"/>
            <a:ext cx="8358187" cy="2586038"/>
          </a:xfrm>
          <a:prstGeom prst="rect">
            <a:avLst/>
          </a:prstGeom>
          <a:noFill/>
          <a:ln w="9525">
            <a:noFill/>
            <a:miter lim="800000"/>
            <a:headEnd/>
            <a:tailEnd/>
          </a:ln>
        </p:spPr>
        <p:txBody>
          <a:bodyPr>
            <a:spAutoFit/>
          </a:bodyPr>
          <a:lstStyle/>
          <a:p>
            <a:r>
              <a:rPr lang="en-US"/>
              <a:t>Images from Google search</a:t>
            </a:r>
          </a:p>
          <a:p>
            <a:endParaRPr lang="en-US"/>
          </a:p>
          <a:p>
            <a:r>
              <a:rPr lang="en-US">
                <a:hlinkClick r:id="rId2"/>
              </a:rPr>
              <a:t>https://en.wikipedia.org/</a:t>
            </a:r>
            <a:endParaRPr lang="en-US"/>
          </a:p>
          <a:p>
            <a:endParaRPr lang="en-US"/>
          </a:p>
          <a:p>
            <a:r>
              <a:rPr lang="en-US">
                <a:hlinkClick r:id="rId3"/>
              </a:rPr>
              <a:t>http://www.aircrack-ng.org/</a:t>
            </a:r>
            <a:endParaRPr lang="en-US"/>
          </a:p>
          <a:p>
            <a:endParaRPr lang="en-US"/>
          </a:p>
          <a:p>
            <a:r>
              <a:rPr lang="en-US">
                <a:hlinkClick r:id="rId4"/>
              </a:rPr>
              <a:t>https://www.kali.org/</a:t>
            </a:r>
            <a:endParaRPr lang="en-US"/>
          </a:p>
          <a:p>
            <a:endParaRPr lang="en-US"/>
          </a:p>
          <a:p>
            <a:endParaRPr 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469900" y="320675"/>
            <a:ext cx="8229600" cy="1143000"/>
          </a:xfrm>
          <a:gradFill rotWithShape="1">
            <a:gsLst>
              <a:gs pos="0">
                <a:srgbClr val="E4F9FF"/>
              </a:gs>
              <a:gs pos="64999">
                <a:srgbClr val="BBEFFF"/>
              </a:gs>
              <a:gs pos="100000">
                <a:srgbClr val="9EEAFF"/>
              </a:gs>
            </a:gsLst>
            <a:lin ang="5400000" scaled="1"/>
          </a:gradFill>
          <a:ln cap="flat">
            <a:solidFill>
              <a:srgbClr val="46AAC5"/>
            </a:solidFill>
          </a:ln>
          <a:effectLst>
            <a:outerShdw dist="20000" dir="5400000" rotWithShape="0">
              <a:srgbClr val="000000">
                <a:alpha val="37999"/>
              </a:srgbClr>
            </a:outerShdw>
          </a:effectLst>
        </p:spPr>
        <p:txBody>
          <a:bodyPr/>
          <a:lstStyle/>
          <a:p>
            <a:pPr eaLnBrk="1" fontAlgn="auto" hangingPunct="1">
              <a:spcAft>
                <a:spcPts val="0"/>
              </a:spcAft>
              <a:defRPr/>
            </a:pPr>
            <a:r>
              <a:rPr lang="en-US" sz="3200" dirty="0" smtClean="0">
                <a:solidFill>
                  <a:schemeClr val="dk1"/>
                </a:solidFill>
                <a:latin typeface="Times New Roman" charset="0"/>
                <a:ea typeface="+mn-ea"/>
                <a:cs typeface="+mn-cs"/>
              </a:rPr>
              <a:t>INTRODUCTION</a:t>
            </a:r>
            <a:br>
              <a:rPr lang="en-US" sz="3200" dirty="0" smtClean="0">
                <a:solidFill>
                  <a:schemeClr val="dk1"/>
                </a:solidFill>
                <a:latin typeface="Times New Roman" charset="0"/>
                <a:ea typeface="+mn-ea"/>
                <a:cs typeface="+mn-cs"/>
              </a:rPr>
            </a:br>
            <a:r>
              <a:rPr lang="en-US" sz="3200" dirty="0" smtClean="0">
                <a:solidFill>
                  <a:schemeClr val="dk1"/>
                </a:solidFill>
                <a:latin typeface="Times New Roman" charset="0"/>
                <a:ea typeface="+mn-ea"/>
                <a:cs typeface="+mn-cs"/>
              </a:rPr>
              <a:t>What is a Penetration Testing?</a:t>
            </a:r>
            <a:endParaRPr lang="en-US" sz="3200" dirty="0" smtClean="0">
              <a:solidFill>
                <a:schemeClr val="dk1"/>
              </a:solidFill>
              <a:ea typeface="+mn-ea"/>
              <a:cs typeface="+mn-cs"/>
            </a:endParaRPr>
          </a:p>
        </p:txBody>
      </p:sp>
      <p:sp>
        <p:nvSpPr>
          <p:cNvPr id="14338" name="Rectangle 4"/>
          <p:cNvSpPr txBox="1">
            <a:spLocks noChangeArrowheads="1"/>
          </p:cNvSpPr>
          <p:nvPr/>
        </p:nvSpPr>
        <p:spPr bwMode="auto">
          <a:xfrm>
            <a:off x="150813" y="1463675"/>
            <a:ext cx="8661400" cy="4976813"/>
          </a:xfrm>
          <a:prstGeom prst="rect">
            <a:avLst/>
          </a:prstGeom>
          <a:noFill/>
          <a:ln w="9525">
            <a:noFill/>
            <a:miter lim="800000"/>
            <a:headEnd/>
            <a:tailEnd/>
          </a:ln>
        </p:spPr>
        <p:txBody>
          <a:bodyPr/>
          <a:lstStyle/>
          <a:p>
            <a:pPr marL="342900" indent="-342900">
              <a:spcBef>
                <a:spcPct val="20000"/>
              </a:spcBef>
              <a:spcAft>
                <a:spcPct val="25000"/>
              </a:spcAft>
              <a:buFont typeface="Wingdings" pitchFamily="2" charset="2"/>
              <a:buChar char="q"/>
            </a:pPr>
            <a:r>
              <a:rPr lang="en-US" dirty="0">
                <a:latin typeface="Arial" pitchFamily="34" charset="0"/>
                <a:ea typeface="Osaka" pitchFamily="2" charset="-128"/>
              </a:rPr>
              <a:t>A </a:t>
            </a:r>
            <a:r>
              <a:rPr lang="en-US" b="1" dirty="0">
                <a:latin typeface="Arial" pitchFamily="34" charset="0"/>
                <a:ea typeface="Osaka" pitchFamily="2" charset="-128"/>
              </a:rPr>
              <a:t>penetration test</a:t>
            </a:r>
            <a:r>
              <a:rPr lang="en-US" dirty="0">
                <a:latin typeface="Arial" pitchFamily="34" charset="0"/>
                <a:ea typeface="Osaka" pitchFamily="2" charset="-128"/>
              </a:rPr>
              <a:t> is a method of evaluating the </a:t>
            </a:r>
            <a:r>
              <a:rPr lang="en-US" dirty="0">
                <a:latin typeface="Arial" pitchFamily="34" charset="0"/>
                <a:ea typeface="Osaka" pitchFamily="2" charset="-128"/>
                <a:hlinkClick r:id="rId2" tooltip="Computer &#10;security"/>
              </a:rPr>
              <a:t>security</a:t>
            </a:r>
            <a:r>
              <a:rPr lang="en-US" dirty="0">
                <a:latin typeface="Arial" pitchFamily="34" charset="0"/>
                <a:ea typeface="Osaka" pitchFamily="2" charset="-128"/>
              </a:rPr>
              <a:t> of a </a:t>
            </a:r>
            <a:r>
              <a:rPr lang="en-US" dirty="0">
                <a:latin typeface="Arial" pitchFamily="34" charset="0"/>
                <a:ea typeface="Osaka" pitchFamily="2" charset="-128"/>
                <a:hlinkClick r:id="rId3" tooltip="Computer &#10;system"/>
              </a:rPr>
              <a:t>computer system</a:t>
            </a:r>
            <a:r>
              <a:rPr lang="en-US" dirty="0">
                <a:latin typeface="Arial" pitchFamily="34" charset="0"/>
                <a:ea typeface="Osaka" pitchFamily="2" charset="-128"/>
              </a:rPr>
              <a:t> or </a:t>
            </a:r>
            <a:r>
              <a:rPr lang="en-US" dirty="0">
                <a:latin typeface="Arial" pitchFamily="34" charset="0"/>
                <a:ea typeface="Osaka" pitchFamily="2" charset="-128"/>
                <a:hlinkClick r:id="rId4" tooltip="Computer &#10;network"/>
              </a:rPr>
              <a:t>network</a:t>
            </a:r>
            <a:r>
              <a:rPr lang="en-US" dirty="0">
                <a:latin typeface="Arial" pitchFamily="34" charset="0"/>
                <a:ea typeface="Osaka" pitchFamily="2" charset="-128"/>
              </a:rPr>
              <a:t> by simulating an attack from a malicious source, known as a </a:t>
            </a:r>
            <a:r>
              <a:rPr lang="en-US" i="1" dirty="0">
                <a:latin typeface="Arial" pitchFamily="34" charset="0"/>
                <a:ea typeface="Osaka" pitchFamily="2" charset="-128"/>
                <a:hlinkClick r:id="rId5" tooltip="Hacker (computing)"/>
              </a:rPr>
              <a:t>Black Hat</a:t>
            </a:r>
            <a:r>
              <a:rPr lang="en-US" i="1" dirty="0">
                <a:latin typeface="Arial" pitchFamily="34" charset="0"/>
                <a:ea typeface="Osaka" pitchFamily="2" charset="-128"/>
              </a:rPr>
              <a:t> </a:t>
            </a:r>
            <a:r>
              <a:rPr lang="en-US" i="1" dirty="0">
                <a:latin typeface="Arial" pitchFamily="34" charset="0"/>
                <a:ea typeface="Osaka" pitchFamily="2" charset="-128"/>
                <a:hlinkClick r:id="rId6" tooltip="Hacker (computer security)"/>
              </a:rPr>
              <a:t>Hacker</a:t>
            </a:r>
            <a:r>
              <a:rPr lang="en-US" dirty="0">
                <a:latin typeface="Arial" pitchFamily="34" charset="0"/>
                <a:ea typeface="Osaka" pitchFamily="2" charset="-128"/>
              </a:rPr>
              <a:t>, or </a:t>
            </a:r>
            <a:r>
              <a:rPr lang="en-US" i="1" dirty="0">
                <a:latin typeface="Arial" pitchFamily="34" charset="0"/>
                <a:ea typeface="Osaka" pitchFamily="2" charset="-128"/>
              </a:rPr>
              <a:t>Cracker</a:t>
            </a:r>
            <a:r>
              <a:rPr lang="en-US" dirty="0">
                <a:latin typeface="Arial" pitchFamily="34" charset="0"/>
                <a:ea typeface="Osaka" pitchFamily="2" charset="-128"/>
              </a:rPr>
              <a:t>. – Wikipedia</a:t>
            </a:r>
            <a:endParaRPr lang="en-US" dirty="0">
              <a:latin typeface="Times New Roman" pitchFamily="18" charset="0"/>
            </a:endParaRPr>
          </a:p>
          <a:p>
            <a:pPr marL="342900" indent="-342900">
              <a:spcBef>
                <a:spcPct val="20000"/>
              </a:spcBef>
              <a:spcAft>
                <a:spcPct val="25000"/>
              </a:spcAft>
              <a:buFont typeface="Wingdings" pitchFamily="2" charset="2"/>
              <a:buChar char="q"/>
            </a:pPr>
            <a:r>
              <a:rPr lang="en-US" sz="2000" dirty="0">
                <a:latin typeface="Times New Roman" pitchFamily="18" charset="0"/>
              </a:rPr>
              <a:t>A penetration test is an attack on a computer system, network or Web application to find vulnerabilities that an attacker could exploit with the intention of finding security weaknesses, potentially gaining access to it, its functionality and data.</a:t>
            </a:r>
          </a:p>
          <a:p>
            <a:pPr marL="342900" indent="-342900">
              <a:spcBef>
                <a:spcPct val="20000"/>
              </a:spcBef>
              <a:spcAft>
                <a:spcPct val="25000"/>
              </a:spcAft>
              <a:buFont typeface="Wingdings" pitchFamily="2" charset="2"/>
              <a:buChar char="q"/>
            </a:pPr>
            <a:r>
              <a:rPr lang="en-US" sz="2000" dirty="0">
                <a:latin typeface="Times New Roman" pitchFamily="18" charset="0"/>
              </a:rPr>
              <a:t>Pen tests can be </a:t>
            </a:r>
            <a:r>
              <a:rPr lang="en-US" sz="2000" b="1" dirty="0">
                <a:solidFill>
                  <a:srgbClr val="FF0000"/>
                </a:solidFill>
                <a:latin typeface="Times New Roman" pitchFamily="18" charset="0"/>
              </a:rPr>
              <a:t>automated</a:t>
            </a:r>
            <a:r>
              <a:rPr lang="en-US" sz="2000" dirty="0">
                <a:latin typeface="Times New Roman" pitchFamily="18" charset="0"/>
              </a:rPr>
              <a:t> with software applications or they can be performed </a:t>
            </a:r>
            <a:r>
              <a:rPr lang="en-US" sz="2000" b="1" dirty="0">
                <a:solidFill>
                  <a:srgbClr val="FF0000"/>
                </a:solidFill>
                <a:latin typeface="Times New Roman" pitchFamily="18" charset="0"/>
              </a:rPr>
              <a:t>manually.</a:t>
            </a:r>
          </a:p>
          <a:p>
            <a:pPr marL="342900" indent="-342900">
              <a:spcBef>
                <a:spcPct val="20000"/>
              </a:spcBef>
              <a:spcAft>
                <a:spcPct val="25000"/>
              </a:spcAft>
              <a:buFont typeface="Wingdings" pitchFamily="2" charset="2"/>
              <a:buChar char="q"/>
            </a:pPr>
            <a:endParaRPr lang="en-US" sz="2000" dirty="0">
              <a:latin typeface="Times New Roman" pitchFamily="18" charset="0"/>
            </a:endParaRPr>
          </a:p>
        </p:txBody>
      </p:sp>
      <p:pic>
        <p:nvPicPr>
          <p:cNvPr id="14339" name="Picture 2"/>
          <p:cNvPicPr>
            <a:picLocks noChangeAspect="1"/>
          </p:cNvPicPr>
          <p:nvPr/>
        </p:nvPicPr>
        <p:blipFill>
          <a:blip r:embed="rId7"/>
          <a:srcRect/>
          <a:stretch>
            <a:fillRect/>
          </a:stretch>
        </p:blipFill>
        <p:spPr bwMode="auto">
          <a:xfrm>
            <a:off x="241300" y="4545013"/>
            <a:ext cx="3254375" cy="20875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415925" y="1951038"/>
            <a:ext cx="8416925" cy="4064000"/>
          </a:xfrm>
        </p:spPr>
        <p:txBody>
          <a:bodyPr rtlCol="0">
            <a:noAutofit/>
          </a:bodyPr>
          <a:lstStyle/>
          <a:p>
            <a:pPr marL="285750" indent="-285750" eaLnBrk="1" fontAlgn="auto" hangingPunct="1">
              <a:spcAft>
                <a:spcPts val="0"/>
              </a:spcAft>
              <a:buFont typeface="Wingdings" charset="2"/>
              <a:buChar char="§"/>
              <a:defRPr/>
            </a:pPr>
            <a:r>
              <a:rPr lang="en-US" sz="2000" dirty="0" smtClean="0">
                <a:latin typeface="Arial" charset="0"/>
                <a:ea typeface="Osaka" charset="0"/>
                <a:cs typeface="Osaka" charset="0"/>
              </a:rPr>
              <a:t> Active pen-testing teaches you things that security planning will not</a:t>
            </a:r>
          </a:p>
          <a:p>
            <a:pPr marL="742950" lvl="1" indent="-285750" eaLnBrk="1" fontAlgn="auto" hangingPunct="1">
              <a:spcAft>
                <a:spcPts val="0"/>
              </a:spcAft>
              <a:buFont typeface="Wingdings" charset="2"/>
              <a:buChar char="ü"/>
              <a:defRPr/>
            </a:pPr>
            <a:r>
              <a:rPr lang="en-US" sz="2000" dirty="0" smtClean="0">
                <a:latin typeface="Arial" charset="0"/>
                <a:ea typeface="Osaka" charset="0"/>
                <a:cs typeface="Osaka" charset="0"/>
              </a:rPr>
              <a:t> What are the vulnerability scanners missing?</a:t>
            </a:r>
          </a:p>
          <a:p>
            <a:pPr marL="742950" lvl="1" indent="-285750" eaLnBrk="1" fontAlgn="auto" hangingPunct="1">
              <a:spcAft>
                <a:spcPts val="0"/>
              </a:spcAft>
              <a:buFont typeface="Wingdings" charset="2"/>
              <a:buChar char="ü"/>
              <a:defRPr/>
            </a:pPr>
            <a:endParaRPr lang="en-US" sz="2000" dirty="0" smtClean="0">
              <a:latin typeface="Arial" charset="0"/>
              <a:ea typeface="Osaka" charset="0"/>
              <a:cs typeface="Osaka" charset="0"/>
            </a:endParaRPr>
          </a:p>
          <a:p>
            <a:pPr marL="285750" indent="-285750" eaLnBrk="1" fontAlgn="auto" hangingPunct="1">
              <a:spcAft>
                <a:spcPts val="0"/>
              </a:spcAft>
              <a:buFont typeface="Wingdings" charset="2"/>
              <a:buChar char="§"/>
              <a:defRPr/>
            </a:pPr>
            <a:r>
              <a:rPr lang="en-US" sz="2000" dirty="0" smtClean="0">
                <a:latin typeface="Arial" charset="0"/>
                <a:ea typeface="Osaka" charset="0"/>
                <a:cs typeface="Osaka" charset="0"/>
              </a:rPr>
              <a:t>Helps identify weakness that may be leveraged by insider threat or accidental exposure</a:t>
            </a:r>
          </a:p>
          <a:p>
            <a:pPr marL="285750" indent="-285750" eaLnBrk="1" fontAlgn="auto" hangingPunct="1">
              <a:spcAft>
                <a:spcPts val="0"/>
              </a:spcAft>
              <a:buFont typeface="Wingdings" charset="2"/>
              <a:buChar char="§"/>
              <a:defRPr/>
            </a:pPr>
            <a:endParaRPr lang="en-US" sz="2000" dirty="0" smtClean="0">
              <a:latin typeface="Arial" charset="0"/>
              <a:ea typeface="Osaka" charset="0"/>
              <a:cs typeface="Osaka" charset="0"/>
            </a:endParaRPr>
          </a:p>
          <a:p>
            <a:pPr marL="285750" indent="-285750" eaLnBrk="1" fontAlgn="auto" hangingPunct="1">
              <a:spcAft>
                <a:spcPts val="0"/>
              </a:spcAft>
              <a:buFont typeface="Wingdings" charset="2"/>
              <a:buChar char="§"/>
              <a:defRPr/>
            </a:pPr>
            <a:r>
              <a:rPr lang="en-GB" sz="2000" dirty="0" smtClean="0">
                <a:latin typeface="Arial" charset="0"/>
                <a:ea typeface="Osaka" charset="0"/>
                <a:cs typeface="Osaka" charset="0"/>
              </a:rPr>
              <a:t>Raises security awareness</a:t>
            </a:r>
          </a:p>
          <a:p>
            <a:pPr marL="742950" lvl="1" indent="-285750" eaLnBrk="1" fontAlgn="auto" hangingPunct="1">
              <a:spcAft>
                <a:spcPts val="0"/>
              </a:spcAft>
              <a:buFont typeface="Wingdings" charset="2"/>
              <a:buChar char="ü"/>
              <a:defRPr/>
            </a:pPr>
            <a:r>
              <a:rPr lang="en-GB" sz="2000" dirty="0" smtClean="0">
                <a:latin typeface="Arial" charset="0"/>
                <a:ea typeface="Osaka" charset="0"/>
                <a:cs typeface="Osaka" charset="0"/>
              </a:rPr>
              <a:t>I better not leave my terminal unlocked because I know that those security guys are lurking around somewhere.</a:t>
            </a:r>
          </a:p>
          <a:p>
            <a:pPr lvl="1" eaLnBrk="1" fontAlgn="auto" hangingPunct="1">
              <a:spcAft>
                <a:spcPts val="0"/>
              </a:spcAft>
              <a:buFont typeface="Arial"/>
              <a:buNone/>
              <a:defRPr/>
            </a:pPr>
            <a:endParaRPr lang="en-GB" sz="2000" dirty="0" smtClean="0">
              <a:latin typeface="Arial" charset="0"/>
              <a:ea typeface="Osaka" charset="0"/>
              <a:cs typeface="Osaka" charset="0"/>
            </a:endParaRPr>
          </a:p>
          <a:p>
            <a:pPr marL="285750" lvl="1" indent="-285750" eaLnBrk="1" fontAlgn="auto" hangingPunct="1">
              <a:spcAft>
                <a:spcPts val="0"/>
              </a:spcAft>
              <a:buFont typeface="Wingdings" charset="2"/>
              <a:buChar char="§"/>
              <a:defRPr/>
            </a:pPr>
            <a:r>
              <a:rPr lang="en-US" sz="2000" dirty="0" smtClean="0">
                <a:latin typeface="Arial" charset="0"/>
                <a:ea typeface="Osaka" charset="0"/>
                <a:cs typeface="Osaka" charset="0"/>
              </a:rPr>
              <a:t>If I can break into it, so could someone else! </a:t>
            </a:r>
            <a:endParaRPr lang="en-GB" sz="2000" dirty="0" smtClean="0">
              <a:latin typeface="Arial" charset="0"/>
              <a:ea typeface="Osaka" charset="0"/>
              <a:cs typeface="Osaka" charset="0"/>
            </a:endParaRPr>
          </a:p>
          <a:p>
            <a:pPr marL="285750" indent="-285750" eaLnBrk="1" fontAlgn="auto" hangingPunct="1">
              <a:spcAft>
                <a:spcPts val="0"/>
              </a:spcAft>
              <a:buFont typeface="Wingdings" charset="2"/>
              <a:buChar char="§"/>
              <a:defRPr/>
            </a:pPr>
            <a:endParaRPr lang="en-US" sz="2000" dirty="0" smtClean="0">
              <a:latin typeface="Arial" charset="0"/>
              <a:ea typeface="Osaka" charset="0"/>
              <a:cs typeface="Osaka" charset="0"/>
            </a:endParaRPr>
          </a:p>
          <a:p>
            <a:pPr eaLnBrk="1" fontAlgn="auto" hangingPunct="1">
              <a:spcAft>
                <a:spcPts val="0"/>
              </a:spcAft>
              <a:buFont typeface="Arial"/>
              <a:buNone/>
              <a:defRPr/>
            </a:pPr>
            <a:endParaRPr lang="en-GB" sz="2000" dirty="0" smtClean="0">
              <a:latin typeface="Arial" charset="0"/>
              <a:ea typeface="Osaka" charset="0"/>
              <a:cs typeface="Osaka" charset="0"/>
            </a:endParaRPr>
          </a:p>
          <a:p>
            <a:pPr marL="285750" indent="-285750" eaLnBrk="1" fontAlgn="auto" hangingPunct="1">
              <a:spcAft>
                <a:spcPts val="0"/>
              </a:spcAft>
              <a:buFont typeface="Wingdings" charset="2"/>
              <a:buChar char="§"/>
              <a:defRPr/>
            </a:pPr>
            <a:endParaRPr lang="en-US" sz="2000" dirty="0" smtClean="0">
              <a:latin typeface="Arial" charset="0"/>
              <a:ea typeface="Osaka" charset="0"/>
              <a:cs typeface="Osaka" charset="0"/>
            </a:endParaRPr>
          </a:p>
          <a:p>
            <a:pPr eaLnBrk="1" fontAlgn="auto" hangingPunct="1">
              <a:spcAft>
                <a:spcPts val="0"/>
              </a:spcAft>
              <a:buFont typeface="Arial"/>
              <a:buNone/>
              <a:defRPr/>
            </a:pPr>
            <a:endParaRPr lang="en-US" sz="2000" dirty="0" smtClean="0">
              <a:latin typeface="Arial" charset="0"/>
              <a:ea typeface="Osaka" charset="0"/>
              <a:cs typeface="Osaka" charset="0"/>
            </a:endParaRPr>
          </a:p>
          <a:p>
            <a:pPr eaLnBrk="1" fontAlgn="auto" hangingPunct="1">
              <a:spcAft>
                <a:spcPts val="0"/>
              </a:spcAft>
              <a:buFont typeface="Arial"/>
              <a:buNone/>
              <a:defRPr/>
            </a:pPr>
            <a:endParaRPr lang="en-US" sz="2000" dirty="0" smtClean="0">
              <a:ea typeface="+mn-ea"/>
              <a:cs typeface="+mn-cs"/>
            </a:endParaRPr>
          </a:p>
          <a:p>
            <a:pPr eaLnBrk="1" fontAlgn="auto" hangingPunct="1">
              <a:spcAft>
                <a:spcPts val="0"/>
              </a:spcAft>
              <a:buFont typeface="Arial"/>
              <a:buNone/>
              <a:defRPr/>
            </a:pPr>
            <a:endParaRPr lang="en-US" sz="2000" dirty="0" smtClean="0">
              <a:ea typeface="+mn-ea"/>
              <a:cs typeface="+mn-cs"/>
            </a:endParaRPr>
          </a:p>
        </p:txBody>
      </p:sp>
      <p:sp>
        <p:nvSpPr>
          <p:cNvPr id="5" name="TextBox 4"/>
          <p:cNvSpPr txBox="1">
            <a:spLocks noChangeArrowheads="1"/>
          </p:cNvSpPr>
          <p:nvPr/>
        </p:nvSpPr>
        <p:spPr bwMode="auto">
          <a:xfrm>
            <a:off x="415925" y="404813"/>
            <a:ext cx="8116888" cy="707886"/>
          </a:xfrm>
          <a:prstGeom prst="rec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dist="20000" dir="5400000" rotWithShape="0">
              <a:srgbClr val="808080">
                <a:alpha val="37999"/>
              </a:srgbClr>
            </a:outerShdw>
          </a:effectLst>
        </p:spPr>
        <p:txBody>
          <a:bodyPr>
            <a:spAutoFit/>
          </a:bodyPr>
          <a:lstStyle/>
          <a:p>
            <a:pPr algn="ctr" fontAlgn="auto">
              <a:spcBef>
                <a:spcPts val="0"/>
              </a:spcBef>
              <a:spcAft>
                <a:spcPts val="0"/>
              </a:spcAft>
              <a:defRPr/>
            </a:pPr>
            <a:r>
              <a:rPr lang="en-US" sz="4000" dirty="0" smtClean="0">
                <a:solidFill>
                  <a:schemeClr val="dk1"/>
                </a:solidFill>
                <a:latin typeface="+mn-lt"/>
                <a:ea typeface="+mn-ea"/>
              </a:rPr>
              <a:t>Why </a:t>
            </a:r>
            <a:r>
              <a:rPr lang="en-US" sz="4000" dirty="0">
                <a:solidFill>
                  <a:schemeClr val="dk1"/>
                </a:solidFill>
                <a:latin typeface="+mn-lt"/>
                <a:ea typeface="+mn-ea"/>
              </a:rPr>
              <a:t>Bother?</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0"/>
            <a:ext cx="6194425" cy="4913313"/>
          </a:xfrm>
        </p:spPr>
        <p:txBody>
          <a:bodyPr>
            <a:normAutofit/>
          </a:bodyPr>
          <a:lstStyle/>
          <a:p>
            <a:pPr marL="0" indent="0" eaLnBrk="1" hangingPunct="1">
              <a:lnSpc>
                <a:spcPct val="90000"/>
              </a:lnSpc>
              <a:buFont typeface="Arial" pitchFamily="34" charset="0"/>
              <a:buNone/>
            </a:pPr>
            <a:endParaRPr lang="en-US" sz="1800" dirty="0" smtClean="0">
              <a:latin typeface="Arial" pitchFamily="34" charset="0"/>
              <a:ea typeface="Osaka" pitchFamily="2" charset="-128"/>
            </a:endParaRPr>
          </a:p>
          <a:p>
            <a:pPr marL="0" indent="0" eaLnBrk="1" hangingPunct="1">
              <a:lnSpc>
                <a:spcPct val="90000"/>
              </a:lnSpc>
            </a:pPr>
            <a:r>
              <a:rPr lang="en-US" sz="1800" dirty="0" smtClean="0">
                <a:latin typeface="Arial" pitchFamily="34" charset="0"/>
                <a:ea typeface="Osaka" pitchFamily="2" charset="-128"/>
              </a:rPr>
              <a:t>Social Engineering</a:t>
            </a:r>
          </a:p>
          <a:p>
            <a:pPr lvl="1" eaLnBrk="1" hangingPunct="1">
              <a:lnSpc>
                <a:spcPct val="90000"/>
              </a:lnSpc>
            </a:pPr>
            <a:r>
              <a:rPr lang="en-US" sz="1800" dirty="0" smtClean="0">
                <a:latin typeface="Arial" pitchFamily="34" charset="0"/>
                <a:ea typeface="Osaka" pitchFamily="2" charset="-128"/>
              </a:rPr>
              <a:t>Hi Help Desk…I</a:t>
            </a:r>
            <a:r>
              <a:rPr lang="ja-JP" altLang="en-US" sz="1800" smtClean="0">
                <a:latin typeface="Arial" pitchFamily="34" charset="0"/>
                <a:ea typeface="Osaka" pitchFamily="2" charset="-128"/>
              </a:rPr>
              <a:t>’</a:t>
            </a:r>
            <a:r>
              <a:rPr lang="en-US" altLang="ja-JP" sz="1800" dirty="0" smtClean="0">
                <a:latin typeface="Arial" pitchFamily="34" charset="0"/>
                <a:ea typeface="Osaka" pitchFamily="2" charset="-128"/>
              </a:rPr>
              <a:t>m Mr. Jones…Can you tell me what my password is?</a:t>
            </a:r>
          </a:p>
          <a:p>
            <a:pPr marL="0" indent="0" eaLnBrk="1" hangingPunct="1">
              <a:lnSpc>
                <a:spcPct val="90000"/>
              </a:lnSpc>
              <a:buFont typeface="Wingdings" pitchFamily="2" charset="2"/>
              <a:buNone/>
            </a:pPr>
            <a:endParaRPr lang="en-US" sz="1800" dirty="0" smtClean="0">
              <a:latin typeface="Arial" pitchFamily="34" charset="0"/>
              <a:ea typeface="Osaka" pitchFamily="2" charset="-128"/>
            </a:endParaRPr>
          </a:p>
          <a:p>
            <a:pPr marL="0" indent="0" eaLnBrk="1" hangingPunct="1">
              <a:lnSpc>
                <a:spcPct val="90000"/>
              </a:lnSpc>
            </a:pPr>
            <a:r>
              <a:rPr lang="en-US" sz="1800" dirty="0" smtClean="0">
                <a:latin typeface="Arial" pitchFamily="34" charset="0"/>
                <a:ea typeface="Osaka" pitchFamily="2" charset="-128"/>
              </a:rPr>
              <a:t>Physical facilities audit</a:t>
            </a:r>
          </a:p>
          <a:p>
            <a:pPr lvl="1" eaLnBrk="1" hangingPunct="1">
              <a:lnSpc>
                <a:spcPct val="90000"/>
              </a:lnSpc>
            </a:pPr>
            <a:r>
              <a:rPr lang="en-US" sz="1800" dirty="0" smtClean="0">
                <a:latin typeface="Arial" pitchFamily="34" charset="0"/>
                <a:ea typeface="Osaka" pitchFamily="2" charset="-128"/>
              </a:rPr>
              <a:t>Hmm, I forgot my badge... but there's 200 yards of fence missing on the east side of the center </a:t>
            </a:r>
          </a:p>
          <a:p>
            <a:pPr marL="0" indent="0" eaLnBrk="1" hangingPunct="1">
              <a:lnSpc>
                <a:spcPct val="90000"/>
              </a:lnSpc>
            </a:pPr>
            <a:endParaRPr lang="en-US" sz="1800" dirty="0" smtClean="0">
              <a:latin typeface="Arial" pitchFamily="34" charset="0"/>
              <a:ea typeface="Osaka" pitchFamily="2" charset="-128"/>
            </a:endParaRPr>
          </a:p>
          <a:p>
            <a:pPr marL="0" indent="0" eaLnBrk="1" hangingPunct="1">
              <a:lnSpc>
                <a:spcPct val="90000"/>
              </a:lnSpc>
            </a:pPr>
            <a:r>
              <a:rPr lang="en-US" sz="1800" dirty="0" smtClean="0">
                <a:latin typeface="Arial" pitchFamily="34" charset="0"/>
                <a:ea typeface="Osaka" pitchFamily="2" charset="-128"/>
              </a:rPr>
              <a:t>Wireless War Driving</a:t>
            </a:r>
          </a:p>
          <a:p>
            <a:pPr lvl="1" eaLnBrk="1" hangingPunct="1">
              <a:lnSpc>
                <a:spcPct val="90000"/>
              </a:lnSpc>
            </a:pPr>
            <a:r>
              <a:rPr lang="en-US" sz="1800" dirty="0" smtClean="0">
                <a:latin typeface="Arial" pitchFamily="34" charset="0"/>
                <a:ea typeface="Osaka" pitchFamily="2" charset="-128"/>
              </a:rPr>
              <a:t>Detection of rogue or weakly encrypted AP</a:t>
            </a:r>
            <a:r>
              <a:rPr lang="ja-JP" altLang="en-US" sz="1800" smtClean="0">
                <a:latin typeface="Arial" pitchFamily="34" charset="0"/>
                <a:ea typeface="Osaka" pitchFamily="2" charset="-128"/>
              </a:rPr>
              <a:t>’</a:t>
            </a:r>
            <a:r>
              <a:rPr lang="en-US" altLang="ja-JP" sz="1800" dirty="0" smtClean="0">
                <a:latin typeface="Arial" pitchFamily="34" charset="0"/>
                <a:ea typeface="Osaka" pitchFamily="2" charset="-128"/>
              </a:rPr>
              <a:t>s. </a:t>
            </a:r>
          </a:p>
          <a:p>
            <a:pPr marL="0" indent="0" eaLnBrk="1" hangingPunct="1">
              <a:lnSpc>
                <a:spcPct val="90000"/>
              </a:lnSpc>
            </a:pPr>
            <a:endParaRPr lang="en-US" sz="1800" dirty="0" smtClean="0">
              <a:latin typeface="Arial" pitchFamily="34" charset="0"/>
              <a:ea typeface="Osaka" pitchFamily="2" charset="-128"/>
            </a:endParaRPr>
          </a:p>
          <a:p>
            <a:pPr marL="0" indent="0" eaLnBrk="1" hangingPunct="1">
              <a:lnSpc>
                <a:spcPct val="90000"/>
              </a:lnSpc>
            </a:pPr>
            <a:r>
              <a:rPr lang="en-US" sz="1800" dirty="0" smtClean="0">
                <a:latin typeface="Arial" pitchFamily="34" charset="0"/>
                <a:ea typeface="Osaka" pitchFamily="2" charset="-128"/>
              </a:rPr>
              <a:t>Dumpster Diving</a:t>
            </a:r>
          </a:p>
          <a:p>
            <a:pPr lvl="1" eaLnBrk="1" hangingPunct="1">
              <a:lnSpc>
                <a:spcPct val="90000"/>
              </a:lnSpc>
            </a:pPr>
            <a:r>
              <a:rPr lang="en-US" sz="1800" dirty="0" smtClean="0">
                <a:latin typeface="Arial" pitchFamily="34" charset="0"/>
                <a:ea typeface="Osaka" pitchFamily="2" charset="-128"/>
              </a:rPr>
              <a:t>How much fun can I have in the dumpster…whoops…I</a:t>
            </a:r>
            <a:r>
              <a:rPr lang="en-US" altLang="en-US" sz="1800" dirty="0" smtClean="0">
                <a:latin typeface="Arial" pitchFamily="34" charset="0"/>
                <a:ea typeface="Osaka" pitchFamily="2" charset="-128"/>
              </a:rPr>
              <a:t>’</a:t>
            </a:r>
            <a:r>
              <a:rPr lang="en-US" sz="1800" dirty="0" smtClean="0">
                <a:latin typeface="Arial" pitchFamily="34" charset="0"/>
                <a:ea typeface="Osaka" pitchFamily="2" charset="-128"/>
              </a:rPr>
              <a:t>ve found someone</a:t>
            </a:r>
            <a:r>
              <a:rPr lang="ja-JP" altLang="en-US" sz="1800" smtClean="0">
                <a:latin typeface="Arial" pitchFamily="34" charset="0"/>
                <a:ea typeface="Osaka" pitchFamily="2" charset="-128"/>
              </a:rPr>
              <a:t>’</a:t>
            </a:r>
            <a:r>
              <a:rPr lang="en-US" altLang="ja-JP" sz="1800" dirty="0" smtClean="0">
                <a:latin typeface="Arial" pitchFamily="34" charset="0"/>
                <a:ea typeface="Osaka" pitchFamily="2" charset="-128"/>
              </a:rPr>
              <a:t>s Tax forms with SSN.</a:t>
            </a:r>
          </a:p>
          <a:p>
            <a:pPr lvl="1" eaLnBrk="1" hangingPunct="1">
              <a:lnSpc>
                <a:spcPct val="90000"/>
              </a:lnSpc>
              <a:buFont typeface="Lucida Grande" pitchFamily="2" charset="0"/>
              <a:buNone/>
            </a:pPr>
            <a:endParaRPr lang="en-GB" sz="1400" dirty="0" smtClean="0">
              <a:latin typeface="Arial" pitchFamily="34" charset="0"/>
              <a:ea typeface="ヒラギノ角ゴ Pro W3" pitchFamily="2" charset="-128"/>
            </a:endParaRPr>
          </a:p>
          <a:p>
            <a:pPr lvl="1" eaLnBrk="1" hangingPunct="1">
              <a:lnSpc>
                <a:spcPct val="90000"/>
              </a:lnSpc>
              <a:buFont typeface="Lucida Grande" pitchFamily="2" charset="0"/>
              <a:buNone/>
            </a:pPr>
            <a:endParaRPr lang="en-GB" sz="1400" dirty="0" smtClean="0">
              <a:latin typeface="Arial" pitchFamily="34" charset="0"/>
              <a:ea typeface="ヒラギノ角ゴ Pro W3" pitchFamily="2" charset="-128"/>
            </a:endParaRPr>
          </a:p>
          <a:p>
            <a:pPr lvl="1" eaLnBrk="1" hangingPunct="1">
              <a:lnSpc>
                <a:spcPct val="90000"/>
              </a:lnSpc>
              <a:buFont typeface="Lucida Grande" pitchFamily="2" charset="0"/>
              <a:buNone/>
            </a:pPr>
            <a:endParaRPr lang="en-GB" sz="1400" dirty="0" smtClean="0">
              <a:latin typeface="Arial" pitchFamily="34" charset="0"/>
              <a:ea typeface="ヒラギノ角ゴ Pro W3" pitchFamily="2" charset="-128"/>
            </a:endParaRPr>
          </a:p>
          <a:p>
            <a:pPr marL="0" indent="0" eaLnBrk="1" hangingPunct="1">
              <a:lnSpc>
                <a:spcPct val="90000"/>
              </a:lnSpc>
            </a:pPr>
            <a:endParaRPr lang="en-US" dirty="0" smtClean="0">
              <a:ea typeface="ＭＳ Ｐゴシック" pitchFamily="34" charset="-128"/>
            </a:endParaRPr>
          </a:p>
        </p:txBody>
      </p:sp>
      <p:sp>
        <p:nvSpPr>
          <p:cNvPr id="4" name="Title 1"/>
          <p:cNvSpPr>
            <a:spLocks noGrp="1"/>
          </p:cNvSpPr>
          <p:nvPr>
            <p:ph type="title"/>
          </p:nvPr>
        </p:nvSpPr>
        <p:spPr>
          <a:xfrm>
            <a:off x="457200" y="274638"/>
            <a:ext cx="8432800" cy="1143000"/>
          </a:xfrm>
          <a:gradFill rotWithShape="1">
            <a:gsLst>
              <a:gs pos="0">
                <a:srgbClr val="EDEDED"/>
              </a:gs>
              <a:gs pos="64999">
                <a:srgbClr val="D0D0D0"/>
              </a:gs>
              <a:gs pos="100000">
                <a:srgbClr val="BCBCBC"/>
              </a:gs>
            </a:gsLst>
            <a:lin ang="5400000" scaled="1"/>
          </a:gradFill>
          <a:ln cap="flat">
            <a:solidFill>
              <a:srgbClr val="000000"/>
            </a:solidFill>
          </a:ln>
          <a:effectLst>
            <a:outerShdw dist="20000" dir="5400000" rotWithShape="0">
              <a:srgbClr val="000000">
                <a:alpha val="37999"/>
              </a:srgbClr>
            </a:outerShdw>
          </a:effectLst>
        </p:spPr>
        <p:txBody>
          <a:bodyPr/>
          <a:lstStyle/>
          <a:p>
            <a:pPr eaLnBrk="1" fontAlgn="auto" hangingPunct="1">
              <a:spcAft>
                <a:spcPts val="0"/>
              </a:spcAft>
              <a:defRPr/>
            </a:pPr>
            <a:r>
              <a:rPr lang="en-US" dirty="0" smtClean="0">
                <a:solidFill>
                  <a:schemeClr val="dk1"/>
                </a:solidFill>
                <a:latin typeface="Arial" charset="0"/>
                <a:ea typeface="Osaka" charset="0"/>
                <a:cs typeface="Osaka" charset="0"/>
              </a:rPr>
              <a:t>Scope of Penetration Testing</a:t>
            </a:r>
          </a:p>
        </p:txBody>
      </p:sp>
      <p:pic>
        <p:nvPicPr>
          <p:cNvPr id="15363" name="Picture 4" descr="55555-1.jpg"/>
          <p:cNvPicPr>
            <a:picLocks noChangeAspect="1"/>
          </p:cNvPicPr>
          <p:nvPr/>
        </p:nvPicPr>
        <p:blipFill>
          <a:blip r:embed="rId2"/>
          <a:srcRect/>
          <a:stretch>
            <a:fillRect/>
          </a:stretch>
        </p:blipFill>
        <p:spPr bwMode="auto">
          <a:xfrm rot="5400000">
            <a:off x="5022057" y="2915444"/>
            <a:ext cx="5365750" cy="23701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357188" y="150813"/>
            <a:ext cx="8370887" cy="706437"/>
          </a:xfrm>
          <a:prstGeom prst="rec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dist="20000" dir="5400000" rotWithShape="0">
              <a:srgbClr val="808080">
                <a:alpha val="37999"/>
              </a:srgbClr>
            </a:outerShdw>
          </a:effectLst>
        </p:spPr>
        <p:txBody>
          <a:bodyPr>
            <a:spAutoFit/>
          </a:bodyPr>
          <a:lstStyle/>
          <a:p>
            <a:pPr algn="ctr" fontAlgn="auto">
              <a:spcBef>
                <a:spcPts val="0"/>
              </a:spcBef>
              <a:spcAft>
                <a:spcPts val="0"/>
              </a:spcAft>
              <a:defRPr/>
            </a:pPr>
            <a:r>
              <a:rPr lang="en-US" sz="4000" dirty="0">
                <a:solidFill>
                  <a:schemeClr val="dk1"/>
                </a:solidFill>
                <a:latin typeface="+mn-lt"/>
                <a:ea typeface="+mn-ea"/>
              </a:rPr>
              <a:t> Process Model:</a:t>
            </a:r>
          </a:p>
        </p:txBody>
      </p:sp>
      <p:pic>
        <p:nvPicPr>
          <p:cNvPr id="20482" name="Picture 6" descr="sdlc_waterfall_model.jpg"/>
          <p:cNvPicPr>
            <a:picLocks noChangeAspect="1"/>
          </p:cNvPicPr>
          <p:nvPr/>
        </p:nvPicPr>
        <p:blipFill>
          <a:blip r:embed="rId2"/>
          <a:srcRect/>
          <a:stretch>
            <a:fillRect/>
          </a:stretch>
        </p:blipFill>
        <p:spPr bwMode="auto">
          <a:xfrm>
            <a:off x="969963" y="1238250"/>
            <a:ext cx="7427912" cy="51355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369888" y="242888"/>
            <a:ext cx="8358187" cy="708025"/>
          </a:xfrm>
          <a:prstGeom prst="rect">
            <a:avLst/>
          </a:prstGeom>
          <a:gradFill rotWithShape="1">
            <a:gsLst>
              <a:gs pos="0">
                <a:srgbClr val="E5EEFF"/>
              </a:gs>
              <a:gs pos="64999">
                <a:srgbClr val="BFD5FF"/>
              </a:gs>
              <a:gs pos="100000">
                <a:srgbClr val="A3C4FF"/>
              </a:gs>
            </a:gsLst>
            <a:lin ang="5400000" scaled="1"/>
          </a:gradFill>
          <a:ln w="9525">
            <a:solidFill>
              <a:srgbClr val="4A7EBB"/>
            </a:solidFill>
            <a:miter lim="800000"/>
            <a:headEnd/>
            <a:tailEnd/>
          </a:ln>
          <a:effectLst>
            <a:outerShdw dist="20000" dir="5400000" rotWithShape="0">
              <a:srgbClr val="808080">
                <a:alpha val="37999"/>
              </a:srgbClr>
            </a:outerShdw>
          </a:effectLst>
        </p:spPr>
        <p:txBody>
          <a:bodyPr>
            <a:spAutoFit/>
          </a:bodyPr>
          <a:lstStyle/>
          <a:p>
            <a:pPr fontAlgn="auto">
              <a:spcBef>
                <a:spcPts val="0"/>
              </a:spcBef>
              <a:spcAft>
                <a:spcPts val="0"/>
              </a:spcAft>
              <a:defRPr/>
            </a:pPr>
            <a:r>
              <a:rPr lang="en-US" sz="4000" dirty="0">
                <a:solidFill>
                  <a:schemeClr val="dk1"/>
                </a:solidFill>
                <a:latin typeface="+mn-lt"/>
                <a:ea typeface="+mn-ea"/>
              </a:rPr>
              <a:t>Software Requirement Specification</a:t>
            </a:r>
          </a:p>
        </p:txBody>
      </p:sp>
      <p:sp>
        <p:nvSpPr>
          <p:cNvPr id="16386" name="TextBox 4"/>
          <p:cNvSpPr txBox="1">
            <a:spLocks noChangeArrowheads="1"/>
          </p:cNvSpPr>
          <p:nvPr/>
        </p:nvSpPr>
        <p:spPr bwMode="auto">
          <a:xfrm>
            <a:off x="369888" y="976313"/>
            <a:ext cx="8242300" cy="5354637"/>
          </a:xfrm>
          <a:prstGeom prst="rect">
            <a:avLst/>
          </a:prstGeom>
          <a:noFill/>
          <a:ln w="9525">
            <a:noFill/>
            <a:miter lim="800000"/>
            <a:headEnd/>
            <a:tailEnd/>
          </a:ln>
        </p:spPr>
        <p:txBody>
          <a:bodyPr>
            <a:spAutoFit/>
          </a:bodyPr>
          <a:lstStyle/>
          <a:p>
            <a:r>
              <a:rPr lang="en-US" b="1" u="sng" dirty="0"/>
              <a:t>INTRODUCTION:</a:t>
            </a:r>
            <a:r>
              <a:rPr lang="en-US" dirty="0"/>
              <a:t> Pen-testing is the process to identify security vulnerabilities in an application by evaluating the system or network with various malicious techniques. A penetration testing is a method of evaluating the security of a computer system.</a:t>
            </a:r>
          </a:p>
          <a:p>
            <a:r>
              <a:rPr lang="en-US" dirty="0"/>
              <a:t> </a:t>
            </a:r>
          </a:p>
          <a:p>
            <a:r>
              <a:rPr lang="en-US" b="1" dirty="0"/>
              <a:t>PURPOSE :</a:t>
            </a:r>
            <a:r>
              <a:rPr lang="en-US" dirty="0"/>
              <a:t> Purpose of this test is to secure important data from outsiders like hackers who can have unauthorized access to system.</a:t>
            </a:r>
          </a:p>
          <a:p>
            <a:r>
              <a:rPr lang="en-US" dirty="0"/>
              <a:t> </a:t>
            </a:r>
          </a:p>
          <a:p>
            <a:r>
              <a:rPr lang="en-US" b="1" dirty="0"/>
              <a:t>SCOPE :</a:t>
            </a:r>
            <a:r>
              <a:rPr lang="en-US" dirty="0"/>
              <a:t> To secure user data and to find security vulnerabilities in an access point</a:t>
            </a:r>
          </a:p>
          <a:p>
            <a:r>
              <a:rPr lang="en-US" dirty="0"/>
              <a:t> </a:t>
            </a:r>
          </a:p>
          <a:p>
            <a:r>
              <a:rPr lang="en-US" b="1" dirty="0"/>
              <a:t>DEFINITIONS :</a:t>
            </a:r>
            <a:endParaRPr lang="en-US" dirty="0"/>
          </a:p>
          <a:p>
            <a:r>
              <a:rPr lang="en-US" dirty="0"/>
              <a:t> </a:t>
            </a:r>
          </a:p>
          <a:p>
            <a:r>
              <a:rPr lang="en-US" b="1" i="1" dirty="0"/>
              <a:t>Packet</a:t>
            </a:r>
            <a:r>
              <a:rPr lang="en-US" b="1" dirty="0"/>
              <a:t> </a:t>
            </a:r>
            <a:r>
              <a:rPr lang="en-US" dirty="0"/>
              <a:t>– an amount of data transferred in a network.</a:t>
            </a:r>
          </a:p>
          <a:p>
            <a:r>
              <a:rPr lang="en-US" b="1" i="1" dirty="0"/>
              <a:t>Frame</a:t>
            </a:r>
            <a:r>
              <a:rPr lang="en-US" b="1" dirty="0"/>
              <a:t> </a:t>
            </a:r>
            <a:r>
              <a:rPr lang="en-US" dirty="0"/>
              <a:t>– a container which the packet is transferred within</a:t>
            </a:r>
          </a:p>
          <a:p>
            <a:endParaRPr lang="en-US" b="1" i="1" dirty="0"/>
          </a:p>
          <a:p>
            <a:r>
              <a:rPr lang="en-US" b="1" i="1" dirty="0"/>
              <a:t> </a:t>
            </a:r>
          </a:p>
          <a:p>
            <a:r>
              <a:rPr lang="en-US" b="1" i="1" dirty="0"/>
              <a:t>Frames:</a:t>
            </a:r>
            <a:r>
              <a:rPr lang="en-US" dirty="0"/>
              <a:t> Simply Data Packet typically made up of</a:t>
            </a:r>
          </a:p>
          <a:p>
            <a:r>
              <a:rPr lang="en-US" dirty="0"/>
              <a:t> Header,</a:t>
            </a:r>
          </a:p>
          <a:p>
            <a:r>
              <a:rPr lang="en-US" dirty="0"/>
              <a:t>Payload,</a:t>
            </a:r>
          </a:p>
          <a:p>
            <a:r>
              <a:rPr lang="en-US" dirty="0"/>
              <a:t>Integrity Check (CRC)</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5367</TotalTime>
  <Words>1124</Words>
  <Application>Microsoft Macintosh PowerPoint</Application>
  <PresentationFormat>On-screen Show (4:3)</PresentationFormat>
  <Paragraphs>399</Paragraphs>
  <Slides>45</Slides>
  <Notes>0</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Office Theme</vt:lpstr>
      <vt:lpstr>Slide 1</vt:lpstr>
      <vt:lpstr>Acknowledgement</vt:lpstr>
      <vt:lpstr>Certificate</vt:lpstr>
      <vt:lpstr>Contents </vt:lpstr>
      <vt:lpstr>INTRODUCTION What is a Penetration Testing?</vt:lpstr>
      <vt:lpstr>Slide 6</vt:lpstr>
      <vt:lpstr>Scope of Penetration Testing</vt:lpstr>
      <vt:lpstr>Slide 8</vt:lpstr>
      <vt:lpstr>Slide 9</vt:lpstr>
      <vt:lpstr>Slide 10</vt:lpstr>
      <vt:lpstr>Slide 11</vt:lpstr>
      <vt:lpstr> Requirement Specifications:</vt:lpstr>
      <vt:lpstr>Slide 13</vt:lpstr>
      <vt:lpstr>Slide 14</vt:lpstr>
      <vt:lpstr>Slide 15</vt:lpstr>
      <vt:lpstr>Slide 16</vt:lpstr>
      <vt:lpstr>WPS Pin Calculation</vt:lpstr>
      <vt:lpstr>Slide 18</vt:lpstr>
      <vt:lpstr>Slide 19</vt:lpstr>
      <vt:lpstr>Slide 20</vt:lpstr>
      <vt:lpstr>Slide 21</vt:lpstr>
      <vt:lpstr>Slide 22</vt:lpstr>
      <vt:lpstr>Slide 23</vt:lpstr>
      <vt:lpstr>Slide 24</vt:lpstr>
      <vt:lpstr>Project Management</vt:lpstr>
      <vt:lpstr>Project Management</vt:lpstr>
      <vt:lpstr>Project Management</vt:lpstr>
      <vt:lpstr>Risk Management</vt:lpstr>
      <vt:lpstr>Risk Management</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vector>
  </TitlesOfParts>
  <Company>Basu Sah</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BASUNDHARA SHAH</dc:creator>
  <cp:lastModifiedBy>Tauseef</cp:lastModifiedBy>
  <cp:revision>92</cp:revision>
  <cp:lastPrinted>2016-04-10T05:22:06Z</cp:lastPrinted>
  <dcterms:created xsi:type="dcterms:W3CDTF">2016-04-06T06:12:15Z</dcterms:created>
  <dcterms:modified xsi:type="dcterms:W3CDTF">2022-01-31T18:08:54Z</dcterms:modified>
</cp:coreProperties>
</file>